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 id="2147483731" r:id="rId2"/>
  </p:sldMasterIdLst>
  <p:notesMasterIdLst>
    <p:notesMasterId r:id="rId41"/>
  </p:notesMasterIdLst>
  <p:handoutMasterIdLst>
    <p:handoutMasterId r:id="rId42"/>
  </p:handoutMasterIdLst>
  <p:sldIdLst>
    <p:sldId id="256" r:id="rId3"/>
    <p:sldId id="480" r:id="rId4"/>
    <p:sldId id="523" r:id="rId5"/>
    <p:sldId id="525" r:id="rId6"/>
    <p:sldId id="526" r:id="rId7"/>
    <p:sldId id="524" r:id="rId8"/>
    <p:sldId id="483" r:id="rId9"/>
    <p:sldId id="537" r:id="rId10"/>
    <p:sldId id="511" r:id="rId11"/>
    <p:sldId id="527" r:id="rId12"/>
    <p:sldId id="528" r:id="rId13"/>
    <p:sldId id="510" r:id="rId14"/>
    <p:sldId id="529" r:id="rId15"/>
    <p:sldId id="484" r:id="rId16"/>
    <p:sldId id="512" r:id="rId17"/>
    <p:sldId id="530" r:id="rId18"/>
    <p:sldId id="514" r:id="rId19"/>
    <p:sldId id="531" r:id="rId20"/>
    <p:sldId id="536" r:id="rId21"/>
    <p:sldId id="489" r:id="rId22"/>
    <p:sldId id="515" r:id="rId23"/>
    <p:sldId id="532" r:id="rId24"/>
    <p:sldId id="516" r:id="rId25"/>
    <p:sldId id="535" r:id="rId26"/>
    <p:sldId id="518" r:id="rId27"/>
    <p:sldId id="533" r:id="rId28"/>
    <p:sldId id="519" r:id="rId29"/>
    <p:sldId id="534" r:id="rId30"/>
    <p:sldId id="473" r:id="rId31"/>
    <p:sldId id="474" r:id="rId32"/>
    <p:sldId id="475" r:id="rId33"/>
    <p:sldId id="476" r:id="rId34"/>
    <p:sldId id="477" r:id="rId35"/>
    <p:sldId id="478" r:id="rId36"/>
    <p:sldId id="479" r:id="rId37"/>
    <p:sldId id="539" r:id="rId38"/>
    <p:sldId id="540" r:id="rId39"/>
    <p:sldId id="541" r:id="rId4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FF"/>
    <a:srgbClr val="CCECFF"/>
    <a:srgbClr val="CCCCFF"/>
    <a:srgbClr val="CCFFCC"/>
    <a:srgbClr val="FC364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34" autoAdjust="0"/>
    <p:restoredTop sz="94660"/>
  </p:normalViewPr>
  <p:slideViewPr>
    <p:cSldViewPr>
      <p:cViewPr varScale="1">
        <p:scale>
          <a:sx n="60" d="100"/>
          <a:sy n="60" d="100"/>
        </p:scale>
        <p:origin x="136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758"/>
    </p:cViewPr>
  </p:sorterViewPr>
  <p:notesViewPr>
    <p:cSldViewPr>
      <p:cViewPr varScale="1">
        <p:scale>
          <a:sx n="79" d="100"/>
          <a:sy n="79" d="100"/>
        </p:scale>
        <p:origin x="-280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8161" cy="464180"/>
          </a:xfrm>
          <a:prstGeom prst="rect">
            <a:avLst/>
          </a:prstGeom>
          <a:noFill/>
          <a:ln w="9525">
            <a:noFill/>
            <a:miter lim="800000"/>
            <a:headEnd/>
            <a:tailEnd/>
          </a:ln>
          <a:effectLst/>
        </p:spPr>
        <p:txBody>
          <a:bodyPr vert="horz" wrap="square" lIns="94048" tIns="47024" rIns="94048" bIns="47024" numCol="1" anchor="t" anchorCtr="0" compatLnSpc="1">
            <a:prstTxWarp prst="textNoShape">
              <a:avLst/>
            </a:prstTxWarp>
          </a:bodyPr>
          <a:lstStyle>
            <a:lvl1pPr defTabSz="940623" eaLnBrk="1" hangingPunct="1">
              <a:defRPr sz="1200">
                <a:latin typeface="Times New Roman" pitchFamily="18" charset="0"/>
              </a:defRPr>
            </a:lvl1pPr>
          </a:lstStyle>
          <a:p>
            <a:r>
              <a:rPr lang="en-US" dirty="0"/>
              <a:t>DOELAP Assessor Training</a:t>
            </a:r>
          </a:p>
        </p:txBody>
      </p:sp>
      <p:sp>
        <p:nvSpPr>
          <p:cNvPr id="7171" name="Rectangle 3"/>
          <p:cNvSpPr>
            <a:spLocks noGrp="1" noChangeArrowheads="1"/>
          </p:cNvSpPr>
          <p:nvPr>
            <p:ph type="dt" sz="quarter" idx="1"/>
          </p:nvPr>
        </p:nvSpPr>
        <p:spPr bwMode="auto">
          <a:xfrm>
            <a:off x="3972240" y="0"/>
            <a:ext cx="3038160" cy="464180"/>
          </a:xfrm>
          <a:prstGeom prst="rect">
            <a:avLst/>
          </a:prstGeom>
          <a:noFill/>
          <a:ln w="9525">
            <a:noFill/>
            <a:miter lim="800000"/>
            <a:headEnd/>
            <a:tailEnd/>
          </a:ln>
          <a:effectLst/>
        </p:spPr>
        <p:txBody>
          <a:bodyPr vert="horz" wrap="square" lIns="94048" tIns="47024" rIns="94048" bIns="47024" numCol="1" anchor="t" anchorCtr="0" compatLnSpc="1">
            <a:prstTxWarp prst="textNoShape">
              <a:avLst/>
            </a:prstTxWarp>
          </a:bodyPr>
          <a:lstStyle>
            <a:lvl1pPr algn="r" defTabSz="940623" eaLnBrk="1" hangingPunct="1">
              <a:defRPr sz="1200">
                <a:latin typeface="Times New Roman" pitchFamily="18" charset="0"/>
              </a:defRPr>
            </a:lvl1pPr>
          </a:lstStyle>
          <a:p>
            <a:r>
              <a:rPr lang="en-US" dirty="0"/>
              <a:t>10/05/15</a:t>
            </a:r>
          </a:p>
        </p:txBody>
      </p:sp>
      <p:sp>
        <p:nvSpPr>
          <p:cNvPr id="7172" name="Rectangle 4"/>
          <p:cNvSpPr>
            <a:spLocks noGrp="1" noChangeArrowheads="1"/>
          </p:cNvSpPr>
          <p:nvPr>
            <p:ph type="ftr" sz="quarter" idx="2"/>
          </p:nvPr>
        </p:nvSpPr>
        <p:spPr bwMode="auto">
          <a:xfrm>
            <a:off x="0" y="8832221"/>
            <a:ext cx="3038161" cy="464180"/>
          </a:xfrm>
          <a:prstGeom prst="rect">
            <a:avLst/>
          </a:prstGeom>
          <a:noFill/>
          <a:ln w="9525">
            <a:noFill/>
            <a:miter lim="800000"/>
            <a:headEnd/>
            <a:tailEnd/>
          </a:ln>
          <a:effectLst/>
        </p:spPr>
        <p:txBody>
          <a:bodyPr vert="horz" wrap="square" lIns="94048" tIns="47024" rIns="94048" bIns="47024" numCol="1" anchor="b" anchorCtr="0" compatLnSpc="1">
            <a:prstTxWarp prst="textNoShape">
              <a:avLst/>
            </a:prstTxWarp>
          </a:bodyPr>
          <a:lstStyle>
            <a:lvl1pPr defTabSz="940623" eaLnBrk="1" hangingPunct="1">
              <a:defRPr sz="1200">
                <a:latin typeface="Times New Roman" pitchFamily="18" charset="0"/>
              </a:defRPr>
            </a:lvl1pPr>
          </a:lstStyle>
          <a:p>
            <a:endParaRPr lang="en-US" dirty="0"/>
          </a:p>
        </p:txBody>
      </p:sp>
      <p:sp>
        <p:nvSpPr>
          <p:cNvPr id="7173" name="Rectangle 5"/>
          <p:cNvSpPr>
            <a:spLocks noGrp="1" noChangeArrowheads="1"/>
          </p:cNvSpPr>
          <p:nvPr>
            <p:ph type="sldNum" sz="quarter" idx="3"/>
          </p:nvPr>
        </p:nvSpPr>
        <p:spPr bwMode="auto">
          <a:xfrm>
            <a:off x="3972240" y="8832221"/>
            <a:ext cx="3038160" cy="464180"/>
          </a:xfrm>
          <a:prstGeom prst="rect">
            <a:avLst/>
          </a:prstGeom>
          <a:noFill/>
          <a:ln w="9525">
            <a:noFill/>
            <a:miter lim="800000"/>
            <a:headEnd/>
            <a:tailEnd/>
          </a:ln>
          <a:effectLst/>
        </p:spPr>
        <p:txBody>
          <a:bodyPr vert="horz" wrap="square" lIns="94048" tIns="47024" rIns="94048" bIns="47024" numCol="1" anchor="b" anchorCtr="0" compatLnSpc="1">
            <a:prstTxWarp prst="textNoShape">
              <a:avLst/>
            </a:prstTxWarp>
          </a:bodyPr>
          <a:lstStyle>
            <a:lvl1pPr algn="r" defTabSz="940623" eaLnBrk="1" hangingPunct="1">
              <a:defRPr sz="1200">
                <a:latin typeface="Times New Roman" pitchFamily="18" charset="0"/>
              </a:defRPr>
            </a:lvl1pPr>
          </a:lstStyle>
          <a:p>
            <a:fld id="{B8240CAA-BDDF-45F2-84B7-7D7EAF9339CB}" type="slidenum">
              <a:rPr lang="en-US"/>
              <a:pPr/>
              <a:t>‹#›</a:t>
            </a:fld>
            <a:endParaRPr lang="en-US"/>
          </a:p>
        </p:txBody>
      </p:sp>
    </p:spTree>
    <p:extLst>
      <p:ext uri="{BB962C8B-B14F-4D97-AF65-F5344CB8AC3E}">
        <p14:creationId xmlns:p14="http://schemas.microsoft.com/office/powerpoint/2010/main" val="1434338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8161" cy="464180"/>
          </a:xfrm>
          <a:prstGeom prst="rect">
            <a:avLst/>
          </a:prstGeom>
          <a:noFill/>
          <a:ln w="9525">
            <a:noFill/>
            <a:miter lim="800000"/>
            <a:headEnd/>
            <a:tailEnd/>
          </a:ln>
          <a:effectLst/>
        </p:spPr>
        <p:txBody>
          <a:bodyPr vert="horz" wrap="square" lIns="94048" tIns="47024" rIns="94048" bIns="47024" numCol="1" anchor="t" anchorCtr="0" compatLnSpc="1">
            <a:prstTxWarp prst="textNoShape">
              <a:avLst/>
            </a:prstTxWarp>
          </a:bodyPr>
          <a:lstStyle>
            <a:lvl1pPr defTabSz="940623" eaLnBrk="1" hangingPunct="1">
              <a:defRPr sz="1200">
                <a:latin typeface="Times New Roman" pitchFamily="18" charset="0"/>
              </a:defRPr>
            </a:lvl1pPr>
          </a:lstStyle>
          <a:p>
            <a:endParaRPr lang="en-US"/>
          </a:p>
        </p:txBody>
      </p:sp>
      <p:sp>
        <p:nvSpPr>
          <p:cNvPr id="5123" name="Rectangle 3"/>
          <p:cNvSpPr>
            <a:spLocks noGrp="1" noChangeArrowheads="1"/>
          </p:cNvSpPr>
          <p:nvPr>
            <p:ph type="dt" idx="1"/>
          </p:nvPr>
        </p:nvSpPr>
        <p:spPr bwMode="auto">
          <a:xfrm>
            <a:off x="3972240" y="0"/>
            <a:ext cx="3038160" cy="464180"/>
          </a:xfrm>
          <a:prstGeom prst="rect">
            <a:avLst/>
          </a:prstGeom>
          <a:noFill/>
          <a:ln w="9525">
            <a:noFill/>
            <a:miter lim="800000"/>
            <a:headEnd/>
            <a:tailEnd/>
          </a:ln>
          <a:effectLst/>
        </p:spPr>
        <p:txBody>
          <a:bodyPr vert="horz" wrap="square" lIns="94048" tIns="47024" rIns="94048" bIns="47024" numCol="1" anchor="t" anchorCtr="0" compatLnSpc="1">
            <a:prstTxWarp prst="textNoShape">
              <a:avLst/>
            </a:prstTxWarp>
          </a:bodyPr>
          <a:lstStyle>
            <a:lvl1pPr algn="r" defTabSz="940623" eaLnBrk="1" hangingPunct="1">
              <a:defRPr sz="1200">
                <a:latin typeface="Times New Roman" pitchFamily="18" charset="0"/>
              </a:defRPr>
            </a:lvl1pPr>
          </a:lstStyle>
          <a:p>
            <a:r>
              <a:rPr lang="en-US" dirty="0"/>
              <a:t>July 9, 2012</a:t>
            </a:r>
          </a:p>
        </p:txBody>
      </p:sp>
      <p:sp>
        <p:nvSpPr>
          <p:cNvPr id="5124" name="Rectangle 4"/>
          <p:cNvSpPr>
            <a:spLocks noGrp="1" noRot="1" noChangeAspect="1" noChangeArrowheads="1" noTextEdit="1"/>
          </p:cNvSpPr>
          <p:nvPr>
            <p:ph type="sldImg" idx="2"/>
          </p:nvPr>
        </p:nvSpPr>
        <p:spPr bwMode="auto">
          <a:xfrm>
            <a:off x="1182688" y="698500"/>
            <a:ext cx="4645025" cy="3484563"/>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934078" y="4414510"/>
            <a:ext cx="5142244" cy="4184020"/>
          </a:xfrm>
          <a:prstGeom prst="rect">
            <a:avLst/>
          </a:prstGeom>
          <a:noFill/>
          <a:ln w="9525">
            <a:noFill/>
            <a:miter lim="800000"/>
            <a:headEnd/>
            <a:tailEnd/>
          </a:ln>
          <a:effectLst/>
        </p:spPr>
        <p:txBody>
          <a:bodyPr vert="horz" wrap="square" lIns="94048" tIns="47024" rIns="94048" bIns="470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8832221"/>
            <a:ext cx="3038161" cy="464180"/>
          </a:xfrm>
          <a:prstGeom prst="rect">
            <a:avLst/>
          </a:prstGeom>
          <a:noFill/>
          <a:ln w="9525">
            <a:noFill/>
            <a:miter lim="800000"/>
            <a:headEnd/>
            <a:tailEnd/>
          </a:ln>
          <a:effectLst/>
        </p:spPr>
        <p:txBody>
          <a:bodyPr vert="horz" wrap="square" lIns="94048" tIns="47024" rIns="94048" bIns="47024" numCol="1" anchor="b" anchorCtr="0" compatLnSpc="1">
            <a:prstTxWarp prst="textNoShape">
              <a:avLst/>
            </a:prstTxWarp>
          </a:bodyPr>
          <a:lstStyle>
            <a:lvl1pPr defTabSz="940623" eaLnBrk="1" hangingPunct="1">
              <a:defRPr sz="1200">
                <a:latin typeface="Times New Roman" pitchFamily="18" charset="0"/>
              </a:defRPr>
            </a:lvl1pPr>
          </a:lstStyle>
          <a:p>
            <a:r>
              <a:rPr lang="en-US"/>
              <a:t>DOELAP Assessor Training</a:t>
            </a:r>
          </a:p>
        </p:txBody>
      </p:sp>
      <p:sp>
        <p:nvSpPr>
          <p:cNvPr id="5127" name="Rectangle 7"/>
          <p:cNvSpPr>
            <a:spLocks noGrp="1" noChangeArrowheads="1"/>
          </p:cNvSpPr>
          <p:nvPr>
            <p:ph type="sldNum" sz="quarter" idx="5"/>
          </p:nvPr>
        </p:nvSpPr>
        <p:spPr bwMode="auto">
          <a:xfrm>
            <a:off x="3972240" y="8832221"/>
            <a:ext cx="3038160" cy="464180"/>
          </a:xfrm>
          <a:prstGeom prst="rect">
            <a:avLst/>
          </a:prstGeom>
          <a:noFill/>
          <a:ln w="9525">
            <a:noFill/>
            <a:miter lim="800000"/>
            <a:headEnd/>
            <a:tailEnd/>
          </a:ln>
          <a:effectLst/>
        </p:spPr>
        <p:txBody>
          <a:bodyPr vert="horz" wrap="square" lIns="94048" tIns="47024" rIns="94048" bIns="47024" numCol="1" anchor="b" anchorCtr="0" compatLnSpc="1">
            <a:prstTxWarp prst="textNoShape">
              <a:avLst/>
            </a:prstTxWarp>
          </a:bodyPr>
          <a:lstStyle>
            <a:lvl1pPr algn="r" defTabSz="940623" eaLnBrk="1" hangingPunct="1">
              <a:defRPr sz="1200">
                <a:latin typeface="Times New Roman" pitchFamily="18" charset="0"/>
              </a:defRPr>
            </a:lvl1pPr>
          </a:lstStyle>
          <a:p>
            <a:fld id="{431487DF-E120-4F5B-834E-40EF723C7E81}" type="slidenum">
              <a:rPr lang="en-US"/>
              <a:pPr/>
              <a:t>‹#›</a:t>
            </a:fld>
            <a:endParaRPr lang="en-US"/>
          </a:p>
        </p:txBody>
      </p:sp>
    </p:spTree>
    <p:extLst>
      <p:ext uri="{BB962C8B-B14F-4D97-AF65-F5344CB8AC3E}">
        <p14:creationId xmlns:p14="http://schemas.microsoft.com/office/powerpoint/2010/main" val="1710593625"/>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dirty="0"/>
              <a:t>July 9, 2012</a:t>
            </a:r>
          </a:p>
        </p:txBody>
      </p:sp>
      <p:sp>
        <p:nvSpPr>
          <p:cNvPr id="6" name="Rectangle 6"/>
          <p:cNvSpPr>
            <a:spLocks noGrp="1" noChangeArrowheads="1"/>
          </p:cNvSpPr>
          <p:nvPr>
            <p:ph type="ftr" sz="quarter" idx="4"/>
          </p:nvPr>
        </p:nvSpPr>
        <p:spPr>
          <a:ln/>
        </p:spPr>
        <p:txBody>
          <a:bodyPr/>
          <a:lstStyle/>
          <a:p>
            <a:r>
              <a:rPr lang="en-US"/>
              <a:t>DOELAP Assessor Training</a:t>
            </a:r>
          </a:p>
        </p:txBody>
      </p:sp>
      <p:sp>
        <p:nvSpPr>
          <p:cNvPr id="7" name="Rectangle 7"/>
          <p:cNvSpPr>
            <a:spLocks noGrp="1" noChangeArrowheads="1"/>
          </p:cNvSpPr>
          <p:nvPr>
            <p:ph type="sldNum" sz="quarter" idx="5"/>
          </p:nvPr>
        </p:nvSpPr>
        <p:spPr>
          <a:ln/>
        </p:spPr>
        <p:txBody>
          <a:bodyPr/>
          <a:lstStyle/>
          <a:p>
            <a:fld id="{8B6107BE-B616-4391-B23A-B59105665D32}" type="slidenum">
              <a:rPr lang="en-US"/>
              <a:pPr/>
              <a:t>1</a:t>
            </a:fld>
            <a:endParaRPr lang="en-US"/>
          </a:p>
        </p:txBody>
      </p:sp>
      <p:sp>
        <p:nvSpPr>
          <p:cNvPr id="6146" name="Rectangle 2"/>
          <p:cNvSpPr>
            <a:spLocks noGrp="1" noRot="1" noChangeAspect="1" noChangeArrowheads="1" noTextEdit="1"/>
          </p:cNvSpPr>
          <p:nvPr>
            <p:ph type="sldImg"/>
          </p:nvPr>
        </p:nvSpPr>
        <p:spPr>
          <a:xfrm>
            <a:off x="1184275" y="698500"/>
            <a:ext cx="4645025" cy="3484563"/>
          </a:xfrm>
          <a:ln/>
        </p:spPr>
      </p:sp>
      <p:sp>
        <p:nvSpPr>
          <p:cNvPr id="6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Will have another presentation on the PTL, including 13:30</a:t>
            </a:r>
          </a:p>
        </p:txBody>
      </p:sp>
      <p:sp>
        <p:nvSpPr>
          <p:cNvPr id="4" name="Date Placeholder 3"/>
          <p:cNvSpPr>
            <a:spLocks noGrp="1"/>
          </p:cNvSpPr>
          <p:nvPr>
            <p:ph type="dt" idx="1"/>
          </p:nvPr>
        </p:nvSpPr>
        <p:spPr/>
        <p:txBody>
          <a:bodyPr/>
          <a:lstStyle/>
          <a:p>
            <a:r>
              <a:rPr lang="en-US"/>
              <a:t>July 9, 2012</a:t>
            </a:r>
            <a:endParaRPr lang="en-US" dirty="0"/>
          </a:p>
        </p:txBody>
      </p:sp>
      <p:sp>
        <p:nvSpPr>
          <p:cNvPr id="5" name="Footer Placeholder 4"/>
          <p:cNvSpPr>
            <a:spLocks noGrp="1"/>
          </p:cNvSpPr>
          <p:nvPr>
            <p:ph type="ftr" sz="quarter" idx="4"/>
          </p:nvPr>
        </p:nvSpPr>
        <p:spPr/>
        <p:txBody>
          <a:bodyPr/>
          <a:lstStyle/>
          <a:p>
            <a:r>
              <a:rPr lang="en-US"/>
              <a:t>DOELAP Assessor Training</a:t>
            </a:r>
          </a:p>
        </p:txBody>
      </p:sp>
      <p:sp>
        <p:nvSpPr>
          <p:cNvPr id="6" name="Slide Number Placeholder 5"/>
          <p:cNvSpPr>
            <a:spLocks noGrp="1"/>
          </p:cNvSpPr>
          <p:nvPr>
            <p:ph type="sldNum" sz="quarter" idx="5"/>
          </p:nvPr>
        </p:nvSpPr>
        <p:spPr/>
        <p:txBody>
          <a:bodyPr/>
          <a:lstStyle/>
          <a:p>
            <a:fld id="{431487DF-E120-4F5B-834E-40EF723C7E81}" type="slidenum">
              <a:rPr lang="en-US" smtClean="0"/>
              <a:pPr/>
              <a:t>11</a:t>
            </a:fld>
            <a:endParaRPr lang="en-US"/>
          </a:p>
        </p:txBody>
      </p:sp>
    </p:spTree>
    <p:extLst>
      <p:ext uri="{BB962C8B-B14F-4D97-AF65-F5344CB8AC3E}">
        <p14:creationId xmlns:p14="http://schemas.microsoft.com/office/powerpoint/2010/main" val="1346235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Root causes – generic, not trademark Root Cause Analysis</a:t>
            </a:r>
          </a:p>
          <a:p>
            <a:r>
              <a:rPr lang="en-US" dirty="0"/>
              <a:t>Significant modifications, replaces “subsequent”</a:t>
            </a:r>
          </a:p>
        </p:txBody>
      </p:sp>
      <p:sp>
        <p:nvSpPr>
          <p:cNvPr id="4" name="Date Placeholder 3"/>
          <p:cNvSpPr>
            <a:spLocks noGrp="1"/>
          </p:cNvSpPr>
          <p:nvPr>
            <p:ph type="dt" idx="1"/>
          </p:nvPr>
        </p:nvSpPr>
        <p:spPr/>
        <p:txBody>
          <a:bodyPr/>
          <a:lstStyle/>
          <a:p>
            <a:r>
              <a:rPr lang="en-US"/>
              <a:t>July 9, 2012</a:t>
            </a:r>
            <a:endParaRPr lang="en-US" dirty="0"/>
          </a:p>
        </p:txBody>
      </p:sp>
      <p:sp>
        <p:nvSpPr>
          <p:cNvPr id="5" name="Footer Placeholder 4"/>
          <p:cNvSpPr>
            <a:spLocks noGrp="1"/>
          </p:cNvSpPr>
          <p:nvPr>
            <p:ph type="ftr" sz="quarter" idx="4"/>
          </p:nvPr>
        </p:nvSpPr>
        <p:spPr/>
        <p:txBody>
          <a:bodyPr/>
          <a:lstStyle/>
          <a:p>
            <a:r>
              <a:rPr lang="en-US"/>
              <a:t>DOELAP Assessor Training</a:t>
            </a:r>
          </a:p>
        </p:txBody>
      </p:sp>
      <p:sp>
        <p:nvSpPr>
          <p:cNvPr id="6" name="Slide Number Placeholder 5"/>
          <p:cNvSpPr>
            <a:spLocks noGrp="1"/>
          </p:cNvSpPr>
          <p:nvPr>
            <p:ph type="sldNum" sz="quarter" idx="5"/>
          </p:nvPr>
        </p:nvSpPr>
        <p:spPr/>
        <p:txBody>
          <a:bodyPr/>
          <a:lstStyle/>
          <a:p>
            <a:fld id="{431487DF-E120-4F5B-834E-40EF723C7E81}" type="slidenum">
              <a:rPr lang="en-US" smtClean="0"/>
              <a:pPr/>
              <a:t>16</a:t>
            </a:fld>
            <a:endParaRPr lang="en-US"/>
          </a:p>
        </p:txBody>
      </p:sp>
    </p:spTree>
    <p:extLst>
      <p:ext uri="{BB962C8B-B14F-4D97-AF65-F5344CB8AC3E}">
        <p14:creationId xmlns:p14="http://schemas.microsoft.com/office/powerpoint/2010/main" val="280187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Removed some specific notifications that were unnecessary and confusing</a:t>
            </a:r>
          </a:p>
        </p:txBody>
      </p:sp>
      <p:sp>
        <p:nvSpPr>
          <p:cNvPr id="4" name="Date Placeholder 3"/>
          <p:cNvSpPr>
            <a:spLocks noGrp="1"/>
          </p:cNvSpPr>
          <p:nvPr>
            <p:ph type="dt" idx="1"/>
          </p:nvPr>
        </p:nvSpPr>
        <p:spPr/>
        <p:txBody>
          <a:bodyPr/>
          <a:lstStyle/>
          <a:p>
            <a:r>
              <a:rPr lang="en-US"/>
              <a:t>July 9, 2012</a:t>
            </a:r>
            <a:endParaRPr lang="en-US" dirty="0"/>
          </a:p>
        </p:txBody>
      </p:sp>
      <p:sp>
        <p:nvSpPr>
          <p:cNvPr id="5" name="Footer Placeholder 4"/>
          <p:cNvSpPr>
            <a:spLocks noGrp="1"/>
          </p:cNvSpPr>
          <p:nvPr>
            <p:ph type="ftr" sz="quarter" idx="4"/>
          </p:nvPr>
        </p:nvSpPr>
        <p:spPr/>
        <p:txBody>
          <a:bodyPr/>
          <a:lstStyle/>
          <a:p>
            <a:r>
              <a:rPr lang="en-US"/>
              <a:t>DOELAP Assessor Training</a:t>
            </a:r>
          </a:p>
        </p:txBody>
      </p:sp>
      <p:sp>
        <p:nvSpPr>
          <p:cNvPr id="6" name="Slide Number Placeholder 5"/>
          <p:cNvSpPr>
            <a:spLocks noGrp="1"/>
          </p:cNvSpPr>
          <p:nvPr>
            <p:ph type="sldNum" sz="quarter" idx="5"/>
          </p:nvPr>
        </p:nvSpPr>
        <p:spPr/>
        <p:txBody>
          <a:bodyPr/>
          <a:lstStyle/>
          <a:p>
            <a:fld id="{431487DF-E120-4F5B-834E-40EF723C7E81}" type="slidenum">
              <a:rPr lang="en-US" smtClean="0"/>
              <a:pPr/>
              <a:t>20</a:t>
            </a:fld>
            <a:endParaRPr lang="en-US"/>
          </a:p>
        </p:txBody>
      </p:sp>
    </p:spTree>
    <p:extLst>
      <p:ext uri="{BB962C8B-B14F-4D97-AF65-F5344CB8AC3E}">
        <p14:creationId xmlns:p14="http://schemas.microsoft.com/office/powerpoint/2010/main" val="1041252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2024 revision attempted to clarify the times when TE is and is not necessary</a:t>
            </a:r>
          </a:p>
          <a:p>
            <a:r>
              <a:rPr lang="en-US" dirty="0"/>
              <a:t>Includes “like for like” language</a:t>
            </a:r>
          </a:p>
        </p:txBody>
      </p:sp>
      <p:sp>
        <p:nvSpPr>
          <p:cNvPr id="4" name="Date Placeholder 3"/>
          <p:cNvSpPr>
            <a:spLocks noGrp="1"/>
          </p:cNvSpPr>
          <p:nvPr>
            <p:ph type="dt" idx="1"/>
          </p:nvPr>
        </p:nvSpPr>
        <p:spPr/>
        <p:txBody>
          <a:bodyPr/>
          <a:lstStyle/>
          <a:p>
            <a:r>
              <a:rPr lang="en-US"/>
              <a:t>July 9, 2012</a:t>
            </a:r>
            <a:endParaRPr lang="en-US" dirty="0"/>
          </a:p>
        </p:txBody>
      </p:sp>
      <p:sp>
        <p:nvSpPr>
          <p:cNvPr id="5" name="Footer Placeholder 4"/>
          <p:cNvSpPr>
            <a:spLocks noGrp="1"/>
          </p:cNvSpPr>
          <p:nvPr>
            <p:ph type="ftr" sz="quarter" idx="4"/>
          </p:nvPr>
        </p:nvSpPr>
        <p:spPr/>
        <p:txBody>
          <a:bodyPr/>
          <a:lstStyle/>
          <a:p>
            <a:r>
              <a:rPr lang="en-US"/>
              <a:t>DOELAP Assessor Training</a:t>
            </a:r>
          </a:p>
        </p:txBody>
      </p:sp>
      <p:sp>
        <p:nvSpPr>
          <p:cNvPr id="6" name="Slide Number Placeholder 5"/>
          <p:cNvSpPr>
            <a:spLocks noGrp="1"/>
          </p:cNvSpPr>
          <p:nvPr>
            <p:ph type="sldNum" sz="quarter" idx="5"/>
          </p:nvPr>
        </p:nvSpPr>
        <p:spPr/>
        <p:txBody>
          <a:bodyPr/>
          <a:lstStyle/>
          <a:p>
            <a:fld id="{431487DF-E120-4F5B-834E-40EF723C7E81}" type="slidenum">
              <a:rPr lang="en-US" smtClean="0"/>
              <a:pPr/>
              <a:t>21</a:t>
            </a:fld>
            <a:endParaRPr lang="en-US"/>
          </a:p>
        </p:txBody>
      </p:sp>
    </p:spTree>
    <p:extLst>
      <p:ext uri="{BB962C8B-B14F-4D97-AF65-F5344CB8AC3E}">
        <p14:creationId xmlns:p14="http://schemas.microsoft.com/office/powerpoint/2010/main" val="3613784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Significant changes to this section</a:t>
            </a:r>
          </a:p>
          <a:p>
            <a:r>
              <a:rPr lang="en-US" dirty="0"/>
              <a:t>Attempt to clarify semantics of TE vs amendment, or amendment previously being defined very narrowly</a:t>
            </a:r>
          </a:p>
        </p:txBody>
      </p:sp>
      <p:sp>
        <p:nvSpPr>
          <p:cNvPr id="4" name="Date Placeholder 3"/>
          <p:cNvSpPr>
            <a:spLocks noGrp="1"/>
          </p:cNvSpPr>
          <p:nvPr>
            <p:ph type="dt" idx="1"/>
          </p:nvPr>
        </p:nvSpPr>
        <p:spPr/>
        <p:txBody>
          <a:bodyPr/>
          <a:lstStyle/>
          <a:p>
            <a:r>
              <a:rPr lang="en-US"/>
              <a:t>July 9, 2012</a:t>
            </a:r>
            <a:endParaRPr lang="en-US" dirty="0"/>
          </a:p>
        </p:txBody>
      </p:sp>
      <p:sp>
        <p:nvSpPr>
          <p:cNvPr id="5" name="Footer Placeholder 4"/>
          <p:cNvSpPr>
            <a:spLocks noGrp="1"/>
          </p:cNvSpPr>
          <p:nvPr>
            <p:ph type="ftr" sz="quarter" idx="4"/>
          </p:nvPr>
        </p:nvSpPr>
        <p:spPr/>
        <p:txBody>
          <a:bodyPr/>
          <a:lstStyle/>
          <a:p>
            <a:r>
              <a:rPr lang="en-US"/>
              <a:t>DOELAP Assessor Training</a:t>
            </a:r>
          </a:p>
        </p:txBody>
      </p:sp>
      <p:sp>
        <p:nvSpPr>
          <p:cNvPr id="6" name="Slide Number Placeholder 5"/>
          <p:cNvSpPr>
            <a:spLocks noGrp="1"/>
          </p:cNvSpPr>
          <p:nvPr>
            <p:ph type="sldNum" sz="quarter" idx="5"/>
          </p:nvPr>
        </p:nvSpPr>
        <p:spPr/>
        <p:txBody>
          <a:bodyPr/>
          <a:lstStyle/>
          <a:p>
            <a:fld id="{431487DF-E120-4F5B-834E-40EF723C7E81}" type="slidenum">
              <a:rPr lang="en-US" smtClean="0"/>
              <a:pPr/>
              <a:t>23</a:t>
            </a:fld>
            <a:endParaRPr lang="en-US"/>
          </a:p>
        </p:txBody>
      </p:sp>
    </p:spTree>
    <p:extLst>
      <p:ext uri="{BB962C8B-B14F-4D97-AF65-F5344CB8AC3E}">
        <p14:creationId xmlns:p14="http://schemas.microsoft.com/office/powerpoint/2010/main" val="115645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Notified vs. copied</a:t>
            </a:r>
          </a:p>
        </p:txBody>
      </p:sp>
      <p:sp>
        <p:nvSpPr>
          <p:cNvPr id="4" name="Date Placeholder 3"/>
          <p:cNvSpPr>
            <a:spLocks noGrp="1"/>
          </p:cNvSpPr>
          <p:nvPr>
            <p:ph type="dt" idx="1"/>
          </p:nvPr>
        </p:nvSpPr>
        <p:spPr/>
        <p:txBody>
          <a:bodyPr/>
          <a:lstStyle/>
          <a:p>
            <a:r>
              <a:rPr lang="en-US"/>
              <a:t>July 9, 2012</a:t>
            </a:r>
            <a:endParaRPr lang="en-US" dirty="0"/>
          </a:p>
        </p:txBody>
      </p:sp>
      <p:sp>
        <p:nvSpPr>
          <p:cNvPr id="5" name="Footer Placeholder 4"/>
          <p:cNvSpPr>
            <a:spLocks noGrp="1"/>
          </p:cNvSpPr>
          <p:nvPr>
            <p:ph type="ftr" sz="quarter" idx="4"/>
          </p:nvPr>
        </p:nvSpPr>
        <p:spPr/>
        <p:txBody>
          <a:bodyPr/>
          <a:lstStyle/>
          <a:p>
            <a:r>
              <a:rPr lang="en-US"/>
              <a:t>DOELAP Assessor Training</a:t>
            </a:r>
          </a:p>
        </p:txBody>
      </p:sp>
      <p:sp>
        <p:nvSpPr>
          <p:cNvPr id="6" name="Slide Number Placeholder 5"/>
          <p:cNvSpPr>
            <a:spLocks noGrp="1"/>
          </p:cNvSpPr>
          <p:nvPr>
            <p:ph type="sldNum" sz="quarter" idx="5"/>
          </p:nvPr>
        </p:nvSpPr>
        <p:spPr/>
        <p:txBody>
          <a:bodyPr/>
          <a:lstStyle/>
          <a:p>
            <a:fld id="{431487DF-E120-4F5B-834E-40EF723C7E81}" type="slidenum">
              <a:rPr lang="en-US" smtClean="0"/>
              <a:pPr/>
              <a:t>26</a:t>
            </a:fld>
            <a:endParaRPr lang="en-US"/>
          </a:p>
        </p:txBody>
      </p:sp>
    </p:spTree>
    <p:extLst>
      <p:ext uri="{BB962C8B-B14F-4D97-AF65-F5344CB8AC3E}">
        <p14:creationId xmlns:p14="http://schemas.microsoft.com/office/powerpoint/2010/main" val="3735560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135170" name="Group 2"/>
          <p:cNvGrpSpPr>
            <a:grpSpLocks/>
          </p:cNvGrpSpPr>
          <p:nvPr/>
        </p:nvGrpSpPr>
        <p:grpSpPr bwMode="auto">
          <a:xfrm>
            <a:off x="0" y="0"/>
            <a:ext cx="9144000" cy="6858000"/>
            <a:chOff x="0" y="0"/>
            <a:chExt cx="5760" cy="4320"/>
          </a:xfrm>
        </p:grpSpPr>
        <p:sp>
          <p:nvSpPr>
            <p:cNvPr id="135171"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en-US" sz="2400">
                <a:latin typeface="Times New Roman" pitchFamily="18" charset="0"/>
              </a:endParaRPr>
            </a:p>
          </p:txBody>
        </p:sp>
        <p:sp>
          <p:nvSpPr>
            <p:cNvPr id="135172"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grpSp>
          <p:nvGrpSpPr>
            <p:cNvPr id="135173" name="Group 5"/>
            <p:cNvGrpSpPr>
              <a:grpSpLocks/>
            </p:cNvGrpSpPr>
            <p:nvPr/>
          </p:nvGrpSpPr>
          <p:grpSpPr bwMode="auto">
            <a:xfrm>
              <a:off x="0" y="672"/>
              <a:ext cx="1806" cy="1989"/>
              <a:chOff x="0" y="672"/>
              <a:chExt cx="1806" cy="1989"/>
            </a:xfrm>
          </p:grpSpPr>
          <p:sp>
            <p:nvSpPr>
              <p:cNvPr id="135174"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135175"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35176"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35177"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sp>
            <p:nvSpPr>
              <p:cNvPr id="135178"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135179"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35180"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sp>
            <p:nvSpPr>
              <p:cNvPr id="135181"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135182"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35183"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grpSp>
      </p:grpSp>
      <p:sp>
        <p:nvSpPr>
          <p:cNvPr id="135184" name="Rectangle 16"/>
          <p:cNvSpPr>
            <a:spLocks noGrp="1" noChangeArrowheads="1"/>
          </p:cNvSpPr>
          <p:nvPr>
            <p:ph type="dt" sz="half" idx="2"/>
          </p:nvPr>
        </p:nvSpPr>
        <p:spPr>
          <a:xfrm>
            <a:off x="457200" y="6248400"/>
            <a:ext cx="2133600" cy="457200"/>
          </a:xfrm>
        </p:spPr>
        <p:txBody>
          <a:bodyPr/>
          <a:lstStyle>
            <a:lvl1pPr>
              <a:defRPr/>
            </a:lvl1pPr>
          </a:lstStyle>
          <a:p>
            <a:r>
              <a:rPr lang="en-US" dirty="0"/>
              <a:t>July 9, 2012</a:t>
            </a:r>
          </a:p>
        </p:txBody>
      </p:sp>
      <p:sp>
        <p:nvSpPr>
          <p:cNvPr id="135185" name="Rectangle 17"/>
          <p:cNvSpPr>
            <a:spLocks noGrp="1" noChangeArrowheads="1"/>
          </p:cNvSpPr>
          <p:nvPr>
            <p:ph type="ftr" sz="quarter" idx="3"/>
          </p:nvPr>
        </p:nvSpPr>
        <p:spPr>
          <a:xfrm>
            <a:off x="2819400" y="6248400"/>
            <a:ext cx="3505200" cy="457200"/>
          </a:xfrm>
        </p:spPr>
        <p:txBody>
          <a:bodyPr/>
          <a:lstStyle>
            <a:lvl1pPr>
              <a:defRPr/>
            </a:lvl1pPr>
          </a:lstStyle>
          <a:p>
            <a:r>
              <a:rPr lang="en-US" dirty="0"/>
              <a:t>DOELAP Assessor Training</a:t>
            </a:r>
          </a:p>
        </p:txBody>
      </p:sp>
      <p:sp>
        <p:nvSpPr>
          <p:cNvPr id="135186" name="Rectangle 18"/>
          <p:cNvSpPr>
            <a:spLocks noGrp="1" noChangeArrowheads="1"/>
          </p:cNvSpPr>
          <p:nvPr>
            <p:ph type="sldNum" sz="quarter" idx="4"/>
          </p:nvPr>
        </p:nvSpPr>
        <p:spPr/>
        <p:txBody>
          <a:bodyPr/>
          <a:lstStyle>
            <a:lvl1pPr>
              <a:defRPr/>
            </a:lvl1pPr>
          </a:lstStyle>
          <a:p>
            <a:fld id="{671C2648-957E-4618-8DC8-C5B17B767F35}" type="slidenum">
              <a:rPr lang="en-US"/>
              <a:pPr/>
              <a:t>‹#›</a:t>
            </a:fld>
            <a:endParaRPr lang="en-US"/>
          </a:p>
        </p:txBody>
      </p:sp>
      <p:sp>
        <p:nvSpPr>
          <p:cNvPr id="13518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13518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1000"/>
                                  </p:stCondLst>
                                  <p:childTnLst>
                                    <p:animEffect transition="out" filter="fade">
                                      <p:cBhvr>
                                        <p:cTn id="6" dur="3000" tmFilter="0, 0; .2, .5; .8, .5; 1, 0"/>
                                        <p:tgtEl>
                                          <p:spTgt spid="135185"/>
                                        </p:tgtEl>
                                      </p:cBhvr>
                                    </p:animEffect>
                                    <p:animScale>
                                      <p:cBhvr>
                                        <p:cTn id="7" dur="1500" autoRev="1" fill="hold"/>
                                        <p:tgtEl>
                                          <p:spTgt spid="13518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85"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dirty="0"/>
              <a:t>DOELAP Assessor Training</a:t>
            </a:r>
          </a:p>
        </p:txBody>
      </p:sp>
      <p:sp>
        <p:nvSpPr>
          <p:cNvPr id="5" name="Slide Number Placeholder 4"/>
          <p:cNvSpPr>
            <a:spLocks noGrp="1"/>
          </p:cNvSpPr>
          <p:nvPr>
            <p:ph type="sldNum" sz="quarter" idx="11"/>
          </p:nvPr>
        </p:nvSpPr>
        <p:spPr/>
        <p:txBody>
          <a:bodyPr/>
          <a:lstStyle>
            <a:lvl1pPr>
              <a:defRPr/>
            </a:lvl1pPr>
          </a:lstStyle>
          <a:p>
            <a:fld id="{CC7E48CF-CA96-4E4E-B4F3-62A6C7602F11}" type="slidenum">
              <a:rPr lang="en-US"/>
              <a:pPr/>
              <a:t>‹#›</a:t>
            </a:fld>
            <a:endParaRPr lang="en-US"/>
          </a:p>
        </p:txBody>
      </p:sp>
      <p:sp>
        <p:nvSpPr>
          <p:cNvPr id="6" name="Date Placeholder 5"/>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dirty="0"/>
              <a:t>DOELAP Assessor Training</a:t>
            </a:r>
          </a:p>
        </p:txBody>
      </p:sp>
      <p:sp>
        <p:nvSpPr>
          <p:cNvPr id="5" name="Slide Number Placeholder 4"/>
          <p:cNvSpPr>
            <a:spLocks noGrp="1"/>
          </p:cNvSpPr>
          <p:nvPr>
            <p:ph type="sldNum" sz="quarter" idx="11"/>
          </p:nvPr>
        </p:nvSpPr>
        <p:spPr/>
        <p:txBody>
          <a:bodyPr/>
          <a:lstStyle>
            <a:lvl1pPr>
              <a:defRPr/>
            </a:lvl1pPr>
          </a:lstStyle>
          <a:p>
            <a:fld id="{3E55D8B4-FBFB-4695-957A-4CFCC89DA691}" type="slidenum">
              <a:rPr lang="en-US"/>
              <a:pPr/>
              <a:t>‹#›</a:t>
            </a:fld>
            <a:endParaRPr lang="en-US"/>
          </a:p>
        </p:txBody>
      </p:sp>
      <p:sp>
        <p:nvSpPr>
          <p:cNvPr id="6" name="Date Placeholder 5"/>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981200"/>
            <a:ext cx="4038600" cy="3886200"/>
          </a:xfrm>
        </p:spPr>
        <p:txBody>
          <a:bodyPr/>
          <a:lstStyle/>
          <a:p>
            <a:endParaRPr lang="en-US"/>
          </a:p>
        </p:txBody>
      </p:sp>
      <p:sp>
        <p:nvSpPr>
          <p:cNvPr id="5" name="Footer Placeholder 4"/>
          <p:cNvSpPr>
            <a:spLocks noGrp="1"/>
          </p:cNvSpPr>
          <p:nvPr>
            <p:ph type="ftr" sz="quarter" idx="10"/>
          </p:nvPr>
        </p:nvSpPr>
        <p:spPr>
          <a:xfrm>
            <a:off x="2743200" y="6248400"/>
            <a:ext cx="3657600" cy="457200"/>
          </a:xfrm>
        </p:spPr>
        <p:txBody>
          <a:bodyPr/>
          <a:lstStyle>
            <a:lvl1pPr>
              <a:defRPr/>
            </a:lvl1pPr>
          </a:lstStyle>
          <a:p>
            <a:r>
              <a:rPr lang="en-US" dirty="0"/>
              <a:t>DOELAP Assessor Training</a:t>
            </a:r>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C84847A1-C1A4-4F8A-9B3A-34841C3E8EFA}" type="slidenum">
              <a:rPr lang="en-US"/>
              <a:pPr/>
              <a:t>‹#›</a:t>
            </a:fld>
            <a:endParaRPr lang="en-US"/>
          </a:p>
        </p:txBody>
      </p:sp>
      <p:sp>
        <p:nvSpPr>
          <p:cNvPr id="7" name="Date Placeholder 6"/>
          <p:cNvSpPr>
            <a:spLocks noGrp="1"/>
          </p:cNvSpPr>
          <p:nvPr>
            <p:ph type="dt" sz="half" idx="12"/>
          </p:nvPr>
        </p:nvSpPr>
        <p:spPr>
          <a:xfrm>
            <a:off x="457200" y="6245225"/>
            <a:ext cx="2133600" cy="476250"/>
          </a:xfrm>
        </p:spPr>
        <p:txBody>
          <a:bodyPr/>
          <a:lstStyle>
            <a:lvl1pPr>
              <a:defRPr/>
            </a:lvl1pPr>
          </a:lstStyle>
          <a:p>
            <a:r>
              <a:rPr lang="en-US" dirty="0"/>
              <a:t>July 9, 2012</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Media Placeholder 3"/>
          <p:cNvSpPr>
            <a:spLocks noGrp="1"/>
          </p:cNvSpPr>
          <p:nvPr>
            <p:ph type="media" sz="half" idx="2"/>
          </p:nvPr>
        </p:nvSpPr>
        <p:spPr>
          <a:xfrm>
            <a:off x="4648200" y="1981200"/>
            <a:ext cx="4038600" cy="3886200"/>
          </a:xfrm>
        </p:spPr>
        <p:txBody>
          <a:bodyPr/>
          <a:lstStyle/>
          <a:p>
            <a:endParaRPr lang="en-US"/>
          </a:p>
        </p:txBody>
      </p:sp>
      <p:sp>
        <p:nvSpPr>
          <p:cNvPr id="5" name="Footer Placeholder 4"/>
          <p:cNvSpPr>
            <a:spLocks noGrp="1"/>
          </p:cNvSpPr>
          <p:nvPr>
            <p:ph type="ftr" sz="quarter" idx="10"/>
          </p:nvPr>
        </p:nvSpPr>
        <p:spPr>
          <a:xfrm>
            <a:off x="2743200" y="6248400"/>
            <a:ext cx="3657600" cy="457200"/>
          </a:xfrm>
        </p:spPr>
        <p:txBody>
          <a:bodyPr/>
          <a:lstStyle>
            <a:lvl1pPr>
              <a:defRPr/>
            </a:lvl1pPr>
          </a:lstStyle>
          <a:p>
            <a:r>
              <a:rPr lang="en-US" dirty="0"/>
              <a:t>DOELAP Assessor Training</a:t>
            </a:r>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84A2371F-7813-41C7-8042-49D8EFAE249B}" type="slidenum">
              <a:rPr lang="en-US"/>
              <a:pPr/>
              <a:t>‹#›</a:t>
            </a:fld>
            <a:endParaRPr lang="en-US"/>
          </a:p>
        </p:txBody>
      </p:sp>
      <p:sp>
        <p:nvSpPr>
          <p:cNvPr id="7" name="Date Placeholder 6"/>
          <p:cNvSpPr>
            <a:spLocks noGrp="1"/>
          </p:cNvSpPr>
          <p:nvPr>
            <p:ph type="dt" sz="half" idx="12"/>
          </p:nvPr>
        </p:nvSpPr>
        <p:spPr>
          <a:xfrm>
            <a:off x="457200" y="6245225"/>
            <a:ext cx="2133600" cy="476250"/>
          </a:xfrm>
        </p:spPr>
        <p:txBody>
          <a:bodyPr/>
          <a:lstStyle>
            <a:lvl1pPr>
              <a:defRPr/>
            </a:lvl1pPr>
          </a:lstStyle>
          <a:p>
            <a:r>
              <a:rPr lang="en-US" dirty="0"/>
              <a:t>July 9, 2012</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DOE-NE LOGO (Horizontal) A"/>
          <p:cNvPicPr>
            <a:picLocks noChangeAspect="1" noChangeArrowheads="1"/>
          </p:cNvPicPr>
          <p:nvPr/>
        </p:nvPicPr>
        <p:blipFill>
          <a:blip r:embed="rId2" cstate="print"/>
          <a:srcRect/>
          <a:stretch>
            <a:fillRect/>
          </a:stretch>
        </p:blipFill>
        <p:spPr bwMode="auto">
          <a:xfrm>
            <a:off x="209550" y="152400"/>
            <a:ext cx="8723313" cy="1371600"/>
          </a:xfrm>
          <a:prstGeom prst="rect">
            <a:avLst/>
          </a:prstGeom>
          <a:noFill/>
          <a:ln w="9525">
            <a:noFill/>
            <a:miter lim="800000"/>
            <a:headEnd/>
            <a:tailEnd/>
          </a:ln>
        </p:spPr>
      </p:pic>
      <p:sp>
        <p:nvSpPr>
          <p:cNvPr id="5" name="Line 5"/>
          <p:cNvSpPr>
            <a:spLocks noChangeShapeType="1"/>
          </p:cNvSpPr>
          <p:nvPr/>
        </p:nvSpPr>
        <p:spPr bwMode="auto">
          <a:xfrm>
            <a:off x="381000" y="1546225"/>
            <a:ext cx="8458200" cy="0"/>
          </a:xfrm>
          <a:prstGeom prst="line">
            <a:avLst/>
          </a:prstGeom>
          <a:noFill/>
          <a:ln w="38100">
            <a:solidFill>
              <a:srgbClr val="1B5527"/>
            </a:solidFill>
            <a:round/>
            <a:headEnd/>
            <a:tailEnd/>
          </a:ln>
          <a:effectLst/>
        </p:spPr>
        <p:txBody>
          <a:bodyPr/>
          <a:lstStyle/>
          <a:p>
            <a:pPr>
              <a:defRPr/>
            </a:pPr>
            <a:endParaRPr lang="en-US"/>
          </a:p>
        </p:txBody>
      </p:sp>
      <p:sp>
        <p:nvSpPr>
          <p:cNvPr id="6" name="Line 6"/>
          <p:cNvSpPr>
            <a:spLocks noChangeShapeType="1"/>
          </p:cNvSpPr>
          <p:nvPr/>
        </p:nvSpPr>
        <p:spPr bwMode="auto">
          <a:xfrm>
            <a:off x="533400" y="1600200"/>
            <a:ext cx="8458200" cy="0"/>
          </a:xfrm>
          <a:prstGeom prst="line">
            <a:avLst/>
          </a:prstGeom>
          <a:noFill/>
          <a:ln w="38100">
            <a:solidFill>
              <a:srgbClr val="E8BB00"/>
            </a:solidFill>
            <a:round/>
            <a:headEnd/>
            <a:tailEnd/>
          </a:ln>
          <a:effectLst/>
        </p:spPr>
        <p:txBody>
          <a:bodyPr/>
          <a:lstStyle/>
          <a:p>
            <a:pPr>
              <a:defRPr/>
            </a:pPr>
            <a:endParaRPr lang="en-US"/>
          </a:p>
        </p:txBody>
      </p:sp>
      <p:sp>
        <p:nvSpPr>
          <p:cNvPr id="6147" name="Rectangle 3"/>
          <p:cNvSpPr>
            <a:spLocks noGrp="1" noChangeArrowheads="1"/>
          </p:cNvSpPr>
          <p:nvPr>
            <p:ph type="ctrTitle"/>
          </p:nvPr>
        </p:nvSpPr>
        <p:spPr>
          <a:xfrm>
            <a:off x="685800" y="2130425"/>
            <a:ext cx="7772400" cy="1470025"/>
          </a:xfrm>
        </p:spPr>
        <p:txBody>
          <a:bodyPr/>
          <a:lstStyle>
            <a:lvl1pPr algn="ctr">
              <a:defRPr sz="2800" b="1">
                <a:latin typeface="Tahoma" pitchFamily="34" charset="0"/>
                <a:cs typeface="Tahoma" pitchFamily="34" charset="0"/>
              </a:defRPr>
            </a:lvl1pPr>
          </a:lstStyle>
          <a:p>
            <a:r>
              <a:rPr lang="en-US"/>
              <a:t>Click to edit Master title style</a:t>
            </a:r>
          </a:p>
        </p:txBody>
      </p:sp>
      <p:sp>
        <p:nvSpPr>
          <p:cNvPr id="6148" name="Rectangle 4"/>
          <p:cNvSpPr>
            <a:spLocks noGrp="1" noChangeArrowheads="1"/>
          </p:cNvSpPr>
          <p:nvPr>
            <p:ph type="subTitle" idx="1"/>
          </p:nvPr>
        </p:nvSpPr>
        <p:spPr>
          <a:xfrm>
            <a:off x="685800" y="4572000"/>
            <a:ext cx="7696200" cy="1752600"/>
          </a:xfrm>
        </p:spPr>
        <p:txBody>
          <a:bodyPr/>
          <a:lstStyle>
            <a:lvl1pPr marL="0" indent="0" algn="ctr">
              <a:spcAft>
                <a:spcPct val="0"/>
              </a:spcAft>
              <a:buFont typeface="Wingdings" pitchFamily="2" charset="2"/>
              <a:buNone/>
              <a:defRPr>
                <a:latin typeface="Tahoma" pitchFamily="34" charset="0"/>
                <a:cs typeface="Tahoma" pitchFamily="34" charset="0"/>
              </a:defRPr>
            </a:lvl1pPr>
          </a:lstStyle>
          <a:p>
            <a:r>
              <a:rPr lang="en-US"/>
              <a:t>Click to edit Master subtitle style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cs typeface="Tahoma"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Tahoma" pitchFamily="34" charset="0"/>
                <a:cs typeface="Tahoma" pitchFamily="34" charset="0"/>
              </a:defRPr>
            </a:lvl1pPr>
            <a:lvl2pPr>
              <a:defRPr>
                <a:latin typeface="Tahoma" pitchFamily="34" charset="0"/>
                <a:cs typeface="Tahoma" pitchFamily="34" charset="0"/>
              </a:defRPr>
            </a:lvl2pPr>
            <a:lvl3pPr>
              <a:defRPr>
                <a:latin typeface="Tahoma" pitchFamily="34" charset="0"/>
                <a:cs typeface="Tahoma" pitchFamily="34" charset="0"/>
              </a:defRPr>
            </a:lvl3pPr>
            <a:lvl4pPr>
              <a:defRPr>
                <a:latin typeface="Tahoma" pitchFamily="34" charset="0"/>
                <a:cs typeface="Tahoma" pitchFamily="34" charset="0"/>
              </a:defRPr>
            </a:lvl4pPr>
            <a:lvl5pPr>
              <a:defRPr>
                <a:latin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7"/>
          <p:cNvSpPr>
            <a:spLocks noGrp="1" noChangeArrowheads="1"/>
          </p:cNvSpPr>
          <p:nvPr>
            <p:ph type="dt" sz="half" idx="10"/>
          </p:nvPr>
        </p:nvSpPr>
        <p:spPr>
          <a:ln/>
        </p:spPr>
        <p:txBody>
          <a:bodyPr/>
          <a:lstStyle>
            <a:lvl1pPr>
              <a:defRPr/>
            </a:lvl1pPr>
          </a:lstStyle>
          <a:p>
            <a:r>
              <a:rPr lang="en-US" dirty="0"/>
              <a:t>September 2012</a:t>
            </a:r>
          </a:p>
        </p:txBody>
      </p:sp>
      <p:sp>
        <p:nvSpPr>
          <p:cNvPr id="5" name="Rectangle 8"/>
          <p:cNvSpPr>
            <a:spLocks noGrp="1" noChangeArrowheads="1"/>
          </p:cNvSpPr>
          <p:nvPr>
            <p:ph type="ftr" sz="quarter" idx="11"/>
          </p:nvPr>
        </p:nvSpPr>
        <p:spPr>
          <a:ln/>
        </p:spPr>
        <p:txBody>
          <a:bodyPr/>
          <a:lstStyle>
            <a:lvl1pPr>
              <a:defRPr/>
            </a:lvl1pPr>
          </a:lstStyle>
          <a:p>
            <a:r>
              <a:rPr lang="en-US"/>
              <a:t>DOELAP Assessor Training</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1" cap="all">
                <a:latin typeface="Tahoma" pitchFamily="34" charset="0"/>
                <a:cs typeface="Tahoma"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Tahoma" pitchFamily="34" charset="0"/>
                <a:cs typeface="Tahoma"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7"/>
          <p:cNvSpPr>
            <a:spLocks noGrp="1" noChangeArrowheads="1"/>
          </p:cNvSpPr>
          <p:nvPr>
            <p:ph type="dt" sz="half" idx="10"/>
          </p:nvPr>
        </p:nvSpPr>
        <p:spPr>
          <a:ln/>
        </p:spPr>
        <p:txBody>
          <a:bodyPr/>
          <a:lstStyle>
            <a:lvl1pPr>
              <a:defRPr/>
            </a:lvl1pPr>
          </a:lstStyle>
          <a:p>
            <a:r>
              <a:rPr lang="en-US" dirty="0"/>
              <a:t>September 2012</a:t>
            </a:r>
          </a:p>
        </p:txBody>
      </p:sp>
      <p:sp>
        <p:nvSpPr>
          <p:cNvPr id="5" name="Rectangle 8"/>
          <p:cNvSpPr>
            <a:spLocks noGrp="1" noChangeArrowheads="1"/>
          </p:cNvSpPr>
          <p:nvPr>
            <p:ph type="ftr" sz="quarter" idx="11"/>
          </p:nvPr>
        </p:nvSpPr>
        <p:spPr>
          <a:ln/>
        </p:spPr>
        <p:txBody>
          <a:bodyPr/>
          <a:lstStyle>
            <a:lvl1pPr>
              <a:defRPr/>
            </a:lvl1pPr>
          </a:lstStyle>
          <a:p>
            <a:r>
              <a:rPr lang="en-US"/>
              <a:t>DOELAP Assessor Training</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cs typeface="Tahoma" pitchFamily="34" charset="0"/>
              </a:defRPr>
            </a:lvl1pPr>
          </a:lstStyle>
          <a:p>
            <a:r>
              <a:rPr lang="en-US"/>
              <a:t>Click to edit Master title style</a:t>
            </a:r>
          </a:p>
        </p:txBody>
      </p:sp>
      <p:sp>
        <p:nvSpPr>
          <p:cNvPr id="3" name="Content Placeholder 2"/>
          <p:cNvSpPr>
            <a:spLocks noGrp="1"/>
          </p:cNvSpPr>
          <p:nvPr>
            <p:ph sz="half" idx="1"/>
          </p:nvPr>
        </p:nvSpPr>
        <p:spPr>
          <a:xfrm>
            <a:off x="457200" y="1676400"/>
            <a:ext cx="4038600" cy="4724400"/>
          </a:xfrm>
        </p:spPr>
        <p:txBody>
          <a:bodyPr/>
          <a:lstStyle>
            <a:lvl1pPr>
              <a:defRPr sz="2800">
                <a:latin typeface="Tahoma" pitchFamily="34" charset="0"/>
                <a:cs typeface="Tahoma" pitchFamily="34" charset="0"/>
              </a:defRPr>
            </a:lvl1pPr>
            <a:lvl2pPr>
              <a:defRPr sz="2400">
                <a:latin typeface="Tahoma" pitchFamily="34" charset="0"/>
                <a:cs typeface="Tahoma" pitchFamily="34" charset="0"/>
              </a:defRPr>
            </a:lvl2pPr>
            <a:lvl3pPr>
              <a:defRPr sz="2000">
                <a:latin typeface="Tahoma" pitchFamily="34" charset="0"/>
                <a:cs typeface="Tahoma" pitchFamily="34" charset="0"/>
              </a:defRPr>
            </a:lvl3pPr>
            <a:lvl4pPr>
              <a:defRPr sz="1800">
                <a:latin typeface="Tahoma" pitchFamily="34" charset="0"/>
                <a:cs typeface="Tahoma" pitchFamily="34" charset="0"/>
              </a:defRPr>
            </a:lvl4pPr>
            <a:lvl5pPr>
              <a:defRPr sz="1800">
                <a:latin typeface="Tahoma" pitchFamily="34" charset="0"/>
                <a:cs typeface="Tahoma"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6400"/>
            <a:ext cx="4038600" cy="4724400"/>
          </a:xfrm>
        </p:spPr>
        <p:txBody>
          <a:bodyPr/>
          <a:lstStyle>
            <a:lvl1pPr>
              <a:defRPr sz="2800">
                <a:latin typeface="Tahoma" pitchFamily="34" charset="0"/>
                <a:cs typeface="Tahoma" pitchFamily="34" charset="0"/>
              </a:defRPr>
            </a:lvl1pPr>
            <a:lvl2pPr>
              <a:defRPr sz="2400">
                <a:latin typeface="Tahoma" pitchFamily="34" charset="0"/>
                <a:cs typeface="Tahoma" pitchFamily="34" charset="0"/>
              </a:defRPr>
            </a:lvl2pPr>
            <a:lvl3pPr>
              <a:defRPr sz="2000">
                <a:latin typeface="Tahoma" pitchFamily="34" charset="0"/>
                <a:cs typeface="Tahoma" pitchFamily="34" charset="0"/>
              </a:defRPr>
            </a:lvl3pPr>
            <a:lvl4pPr>
              <a:defRPr sz="1800">
                <a:latin typeface="Tahoma" pitchFamily="34" charset="0"/>
                <a:cs typeface="Tahoma" pitchFamily="34" charset="0"/>
              </a:defRPr>
            </a:lvl4pPr>
            <a:lvl5pPr>
              <a:defRPr sz="1800">
                <a:latin typeface="Tahoma" pitchFamily="34" charset="0"/>
                <a:cs typeface="Tahoma"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7"/>
          <p:cNvSpPr>
            <a:spLocks noGrp="1" noChangeArrowheads="1"/>
          </p:cNvSpPr>
          <p:nvPr>
            <p:ph type="dt" sz="half" idx="10"/>
          </p:nvPr>
        </p:nvSpPr>
        <p:spPr>
          <a:ln/>
        </p:spPr>
        <p:txBody>
          <a:bodyPr/>
          <a:lstStyle>
            <a:lvl1pPr>
              <a:defRPr/>
            </a:lvl1pPr>
          </a:lstStyle>
          <a:p>
            <a:r>
              <a:rPr lang="en-US" dirty="0"/>
              <a:t>September 2012</a:t>
            </a:r>
          </a:p>
        </p:txBody>
      </p:sp>
      <p:sp>
        <p:nvSpPr>
          <p:cNvPr id="6" name="Rectangle 8"/>
          <p:cNvSpPr>
            <a:spLocks noGrp="1" noChangeArrowheads="1"/>
          </p:cNvSpPr>
          <p:nvPr>
            <p:ph type="ftr" sz="quarter" idx="11"/>
          </p:nvPr>
        </p:nvSpPr>
        <p:spPr>
          <a:ln/>
        </p:spPr>
        <p:txBody>
          <a:bodyPr/>
          <a:lstStyle>
            <a:lvl1pPr>
              <a:defRPr/>
            </a:lvl1pPr>
          </a:lstStyle>
          <a:p>
            <a:r>
              <a:rPr lang="en-US"/>
              <a:t>DOELAP Assessor Training</a:t>
            </a:r>
          </a:p>
          <a:p>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274638"/>
            <a:ext cx="5791200" cy="1143000"/>
          </a:xfrm>
        </p:spPr>
        <p:txBody>
          <a:bodyPr/>
          <a:lstStyle>
            <a:lvl1pPr>
              <a:defRPr>
                <a:latin typeface="Tahoma" pitchFamily="34" charset="0"/>
                <a:cs typeface="Tahoma"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a:latin typeface="Tahoma" pitchFamily="34" charset="0"/>
                <a:cs typeface="Tahom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600">
                <a:latin typeface="Tahoma" pitchFamily="34" charset="0"/>
                <a:cs typeface="Tahoma"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latin typeface="Tahoma" pitchFamily="34" charset="0"/>
                <a:cs typeface="Tahom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600">
                <a:latin typeface="Tahoma" pitchFamily="34" charset="0"/>
                <a:cs typeface="Tahoma"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7"/>
          <p:cNvSpPr>
            <a:spLocks noGrp="1" noChangeArrowheads="1"/>
          </p:cNvSpPr>
          <p:nvPr>
            <p:ph type="dt" sz="half" idx="10"/>
          </p:nvPr>
        </p:nvSpPr>
        <p:spPr>
          <a:ln/>
        </p:spPr>
        <p:txBody>
          <a:bodyPr/>
          <a:lstStyle>
            <a:lvl1pPr>
              <a:defRPr/>
            </a:lvl1pPr>
          </a:lstStyle>
          <a:p>
            <a:r>
              <a:rPr lang="en-US" dirty="0"/>
              <a:t>September 2012</a:t>
            </a:r>
          </a:p>
        </p:txBody>
      </p:sp>
      <p:sp>
        <p:nvSpPr>
          <p:cNvPr id="8" name="Rectangle 8"/>
          <p:cNvSpPr>
            <a:spLocks noGrp="1" noChangeArrowheads="1"/>
          </p:cNvSpPr>
          <p:nvPr>
            <p:ph type="ftr" sz="quarter" idx="11"/>
          </p:nvPr>
        </p:nvSpPr>
        <p:spPr>
          <a:ln/>
        </p:spPr>
        <p:txBody>
          <a:bodyPr/>
          <a:lstStyle>
            <a:lvl1pPr>
              <a:defRPr/>
            </a:lvl1pPr>
          </a:lstStyle>
          <a:p>
            <a:r>
              <a:rPr lang="en-US"/>
              <a:t>DOELAP Assessor Training</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cs typeface="Tahoma" pitchFamily="34" charset="0"/>
              </a:defRPr>
            </a:lvl1pPr>
          </a:lstStyle>
          <a:p>
            <a:r>
              <a:rPr lang="en-US"/>
              <a:t>Click to edit Master title style</a:t>
            </a:r>
          </a:p>
        </p:txBody>
      </p:sp>
      <p:sp>
        <p:nvSpPr>
          <p:cNvPr id="3" name="Rectangle 7"/>
          <p:cNvSpPr>
            <a:spLocks noGrp="1" noChangeArrowheads="1"/>
          </p:cNvSpPr>
          <p:nvPr>
            <p:ph type="dt" sz="half" idx="10"/>
          </p:nvPr>
        </p:nvSpPr>
        <p:spPr>
          <a:xfrm>
            <a:off x="381000" y="6610350"/>
            <a:ext cx="2133600" cy="247650"/>
          </a:xfrm>
          <a:ln/>
        </p:spPr>
        <p:txBody>
          <a:bodyPr/>
          <a:lstStyle>
            <a:lvl1pPr>
              <a:defRPr/>
            </a:lvl1pPr>
          </a:lstStyle>
          <a:p>
            <a:r>
              <a:rPr lang="en-US" dirty="0"/>
              <a:t>September 2012</a:t>
            </a:r>
          </a:p>
        </p:txBody>
      </p:sp>
      <p:sp>
        <p:nvSpPr>
          <p:cNvPr id="4" name="Rectangle 8"/>
          <p:cNvSpPr>
            <a:spLocks noGrp="1" noChangeArrowheads="1"/>
          </p:cNvSpPr>
          <p:nvPr>
            <p:ph type="ftr" sz="quarter" idx="11"/>
          </p:nvPr>
        </p:nvSpPr>
        <p:spPr>
          <a:ln/>
        </p:spPr>
        <p:txBody>
          <a:bodyPr/>
          <a:lstStyle>
            <a:lvl1pPr>
              <a:defRPr/>
            </a:lvl1pPr>
          </a:lstStyle>
          <a:p>
            <a:r>
              <a:rPr lang="en-US"/>
              <a:t>DOELAP Assessor Training</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dirty="0"/>
              <a:t>DOELAP Assessor Training</a:t>
            </a:r>
          </a:p>
        </p:txBody>
      </p:sp>
      <p:sp>
        <p:nvSpPr>
          <p:cNvPr id="5" name="Slide Number Placeholder 4"/>
          <p:cNvSpPr>
            <a:spLocks noGrp="1"/>
          </p:cNvSpPr>
          <p:nvPr>
            <p:ph type="sldNum" sz="quarter" idx="11"/>
          </p:nvPr>
        </p:nvSpPr>
        <p:spPr/>
        <p:txBody>
          <a:bodyPr/>
          <a:lstStyle>
            <a:lvl1pPr>
              <a:defRPr/>
            </a:lvl1pPr>
          </a:lstStyle>
          <a:p>
            <a:fld id="{F502BAB8-3E99-460F-9EB5-97432F9EA5E1}" type="slidenum">
              <a:rPr lang="en-US"/>
              <a:pPr/>
              <a:t>‹#›</a:t>
            </a:fld>
            <a:endParaRPr lang="en-US"/>
          </a:p>
        </p:txBody>
      </p:sp>
      <p:sp>
        <p:nvSpPr>
          <p:cNvPr id="6" name="Date Placeholder 5"/>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r>
              <a:rPr lang="en-US" dirty="0"/>
              <a:t>September 2012</a:t>
            </a:r>
          </a:p>
        </p:txBody>
      </p:sp>
      <p:sp>
        <p:nvSpPr>
          <p:cNvPr id="3" name="Rectangle 8"/>
          <p:cNvSpPr>
            <a:spLocks noGrp="1" noChangeArrowheads="1"/>
          </p:cNvSpPr>
          <p:nvPr>
            <p:ph type="ftr" sz="quarter" idx="11"/>
          </p:nvPr>
        </p:nvSpPr>
        <p:spPr>
          <a:ln/>
        </p:spPr>
        <p:txBody>
          <a:bodyPr/>
          <a:lstStyle>
            <a:lvl1pPr>
              <a:defRPr/>
            </a:lvl1pPr>
          </a:lstStyle>
          <a:p>
            <a:r>
              <a:rPr lang="en-US"/>
              <a:t>DOELAP Assessor Training</a:t>
            </a:r>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Tahoma" pitchFamily="34" charset="0"/>
                <a:cs typeface="Tahoma" pitchFamily="34" charset="0"/>
              </a:defRPr>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atin typeface="Tahoma" pitchFamily="34" charset="0"/>
                <a:cs typeface="Tahoma" pitchFamily="34" charset="0"/>
              </a:defRPr>
            </a:lvl1pPr>
            <a:lvl2pPr>
              <a:defRPr sz="2800">
                <a:latin typeface="Tahoma" pitchFamily="34" charset="0"/>
                <a:cs typeface="Tahoma" pitchFamily="34" charset="0"/>
              </a:defRPr>
            </a:lvl2pPr>
            <a:lvl3pPr>
              <a:defRPr sz="2400">
                <a:latin typeface="Tahoma" pitchFamily="34" charset="0"/>
                <a:cs typeface="Tahoma" pitchFamily="34" charset="0"/>
              </a:defRPr>
            </a:lvl3pPr>
            <a:lvl4pPr>
              <a:defRPr sz="2000">
                <a:latin typeface="Tahoma" pitchFamily="34" charset="0"/>
                <a:cs typeface="Tahoma" pitchFamily="34" charset="0"/>
              </a:defRPr>
            </a:lvl4pPr>
            <a:lvl5pPr>
              <a:defRPr sz="2000">
                <a:latin typeface="Tahoma" pitchFamily="34" charset="0"/>
                <a:cs typeface="Tahoma"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dt" sz="half" idx="10"/>
          </p:nvPr>
        </p:nvSpPr>
        <p:spPr>
          <a:ln/>
        </p:spPr>
        <p:txBody>
          <a:bodyPr/>
          <a:lstStyle>
            <a:lvl1pPr>
              <a:defRPr/>
            </a:lvl1pPr>
          </a:lstStyle>
          <a:p>
            <a:r>
              <a:rPr lang="en-US" dirty="0"/>
              <a:t>September 2012</a:t>
            </a:r>
          </a:p>
        </p:txBody>
      </p:sp>
      <p:sp>
        <p:nvSpPr>
          <p:cNvPr id="6" name="Rectangle 8"/>
          <p:cNvSpPr>
            <a:spLocks noGrp="1" noChangeArrowheads="1"/>
          </p:cNvSpPr>
          <p:nvPr>
            <p:ph type="ftr" sz="quarter" idx="11"/>
          </p:nvPr>
        </p:nvSpPr>
        <p:spPr>
          <a:ln/>
        </p:spPr>
        <p:txBody>
          <a:bodyPr/>
          <a:lstStyle>
            <a:lvl1pPr>
              <a:defRPr/>
            </a:lvl1pPr>
          </a:lstStyle>
          <a:p>
            <a:r>
              <a:rPr lang="en-US"/>
              <a:t>DOELAP Assessor Training</a:t>
            </a:r>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Tahoma" pitchFamily="34" charset="0"/>
                <a:cs typeface="Tahoma" pitchFamily="34" charset="0"/>
              </a:defRPr>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Tahoma" pitchFamily="34" charset="0"/>
                <a:cs typeface="Tahoma"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dt" sz="half" idx="10"/>
          </p:nvPr>
        </p:nvSpPr>
        <p:spPr>
          <a:ln/>
        </p:spPr>
        <p:txBody>
          <a:bodyPr/>
          <a:lstStyle>
            <a:lvl1pPr>
              <a:defRPr/>
            </a:lvl1pPr>
          </a:lstStyle>
          <a:p>
            <a:r>
              <a:rPr lang="en-US" dirty="0"/>
              <a:t>September 2012</a:t>
            </a:r>
          </a:p>
        </p:txBody>
      </p:sp>
      <p:sp>
        <p:nvSpPr>
          <p:cNvPr id="6" name="Rectangle 8"/>
          <p:cNvSpPr>
            <a:spLocks noGrp="1" noChangeArrowheads="1"/>
          </p:cNvSpPr>
          <p:nvPr>
            <p:ph type="ftr" sz="quarter" idx="11"/>
          </p:nvPr>
        </p:nvSpPr>
        <p:spPr>
          <a:ln/>
        </p:spPr>
        <p:txBody>
          <a:bodyPr/>
          <a:lstStyle>
            <a:lvl1pPr>
              <a:defRPr/>
            </a:lvl1pPr>
          </a:lstStyle>
          <a:p>
            <a:r>
              <a:rPr lang="en-US"/>
              <a:t>DOELAP Assessor Training</a:t>
            </a:r>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cs typeface="Tahoma" pitchFamily="34" charset="0"/>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a:latin typeface="Tahoma" pitchFamily="34" charset="0"/>
                <a:cs typeface="Tahoma" pitchFamily="34" charset="0"/>
              </a:defRPr>
            </a:lvl1pPr>
            <a:lvl2pPr>
              <a:defRPr>
                <a:latin typeface="Tahoma" pitchFamily="34" charset="0"/>
                <a:cs typeface="Tahoma" pitchFamily="34" charset="0"/>
              </a:defRPr>
            </a:lvl2pPr>
            <a:lvl3pPr>
              <a:defRPr>
                <a:latin typeface="Tahoma" pitchFamily="34" charset="0"/>
                <a:cs typeface="Tahoma" pitchFamily="34" charset="0"/>
              </a:defRPr>
            </a:lvl3pPr>
            <a:lvl4pPr>
              <a:defRPr>
                <a:latin typeface="Tahoma" pitchFamily="34" charset="0"/>
                <a:cs typeface="Tahoma" pitchFamily="34" charset="0"/>
              </a:defRPr>
            </a:lvl4pPr>
            <a:lvl5pPr>
              <a:defRPr>
                <a:latin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r>
              <a:rPr lang="en-US" dirty="0"/>
              <a:t>September 2012</a:t>
            </a:r>
          </a:p>
        </p:txBody>
      </p:sp>
      <p:sp>
        <p:nvSpPr>
          <p:cNvPr id="5" name="Rectangle 8"/>
          <p:cNvSpPr>
            <a:spLocks noGrp="1" noChangeArrowheads="1"/>
          </p:cNvSpPr>
          <p:nvPr>
            <p:ph type="ftr" sz="quarter" idx="11"/>
          </p:nvPr>
        </p:nvSpPr>
        <p:spPr>
          <a:ln/>
        </p:spPr>
        <p:txBody>
          <a:bodyPr/>
          <a:lstStyle>
            <a:lvl1pPr>
              <a:defRPr/>
            </a:lvl1pPr>
          </a:lstStyle>
          <a:p>
            <a:r>
              <a:rPr lang="en-US"/>
              <a:t>DOELAP Assessor Training</a:t>
            </a:r>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6248400"/>
          </a:xfrm>
        </p:spPr>
        <p:txBody>
          <a:bodyPr vert="eaVert"/>
          <a:lstStyle>
            <a:lvl1pPr>
              <a:defRPr>
                <a:latin typeface="Tahoma" pitchFamily="34" charset="0"/>
                <a:cs typeface="Tahoma" pitchFamily="34" charset="0"/>
              </a:defRPr>
            </a:lvl1pPr>
          </a:lstStyle>
          <a:p>
            <a:r>
              <a:rPr lang="en-US"/>
              <a:t>Click to edit Master title style</a:t>
            </a:r>
          </a:p>
        </p:txBody>
      </p:sp>
      <p:sp>
        <p:nvSpPr>
          <p:cNvPr id="3" name="Vertical Text Placeholder 2"/>
          <p:cNvSpPr>
            <a:spLocks noGrp="1"/>
          </p:cNvSpPr>
          <p:nvPr>
            <p:ph type="body" orient="vert" idx="1"/>
          </p:nvPr>
        </p:nvSpPr>
        <p:spPr>
          <a:xfrm>
            <a:off x="457200" y="152400"/>
            <a:ext cx="6019800" cy="6248400"/>
          </a:xfrm>
        </p:spPr>
        <p:txBody>
          <a:bodyPr vert="eaVert"/>
          <a:lstStyle>
            <a:lvl1pPr>
              <a:defRPr>
                <a:latin typeface="Tahoma" pitchFamily="34" charset="0"/>
                <a:cs typeface="Tahoma" pitchFamily="34" charset="0"/>
              </a:defRPr>
            </a:lvl1pPr>
            <a:lvl2pPr>
              <a:defRPr>
                <a:latin typeface="Tahoma" pitchFamily="34" charset="0"/>
                <a:cs typeface="Tahoma" pitchFamily="34" charset="0"/>
              </a:defRPr>
            </a:lvl2pPr>
            <a:lvl3pPr>
              <a:defRPr>
                <a:latin typeface="Tahoma" pitchFamily="34" charset="0"/>
                <a:cs typeface="Tahoma" pitchFamily="34" charset="0"/>
              </a:defRPr>
            </a:lvl3pPr>
            <a:lvl4pPr>
              <a:defRPr>
                <a:latin typeface="Tahoma" pitchFamily="34" charset="0"/>
                <a:cs typeface="Tahoma" pitchFamily="34" charset="0"/>
              </a:defRPr>
            </a:lvl4pPr>
            <a:lvl5pPr>
              <a:defRPr>
                <a:latin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r>
              <a:rPr lang="en-US" dirty="0"/>
              <a:t>September 2012</a:t>
            </a:r>
          </a:p>
        </p:txBody>
      </p:sp>
      <p:sp>
        <p:nvSpPr>
          <p:cNvPr id="5" name="Rectangle 8"/>
          <p:cNvSpPr>
            <a:spLocks noGrp="1" noChangeArrowheads="1"/>
          </p:cNvSpPr>
          <p:nvPr>
            <p:ph type="ftr" sz="quarter" idx="11"/>
          </p:nvPr>
        </p:nvSpPr>
        <p:spPr>
          <a:ln/>
        </p:spPr>
        <p:txBody>
          <a:bodyPr/>
          <a:lstStyle>
            <a:lvl1pPr>
              <a:defRPr/>
            </a:lvl1pPr>
          </a:lstStyle>
          <a:p>
            <a:r>
              <a:rPr lang="en-US"/>
              <a:t>DOELAP Assessor Training</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dirty="0"/>
              <a:t>DOELAP Assessor Training</a:t>
            </a:r>
          </a:p>
        </p:txBody>
      </p:sp>
      <p:sp>
        <p:nvSpPr>
          <p:cNvPr id="5" name="Slide Number Placeholder 4"/>
          <p:cNvSpPr>
            <a:spLocks noGrp="1"/>
          </p:cNvSpPr>
          <p:nvPr>
            <p:ph type="sldNum" sz="quarter" idx="11"/>
          </p:nvPr>
        </p:nvSpPr>
        <p:spPr/>
        <p:txBody>
          <a:bodyPr/>
          <a:lstStyle>
            <a:lvl1pPr>
              <a:defRPr/>
            </a:lvl1pPr>
          </a:lstStyle>
          <a:p>
            <a:fld id="{0CB67EAE-A7C9-478F-8D65-27452EFE3D85}" type="slidenum">
              <a:rPr lang="en-US"/>
              <a:pPr/>
              <a:t>‹#›</a:t>
            </a:fld>
            <a:endParaRPr lang="en-US"/>
          </a:p>
        </p:txBody>
      </p:sp>
      <p:sp>
        <p:nvSpPr>
          <p:cNvPr id="6" name="Date Placeholder 5"/>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en-US" dirty="0"/>
              <a:t>DOELAP Assessor Training</a:t>
            </a:r>
          </a:p>
        </p:txBody>
      </p:sp>
      <p:sp>
        <p:nvSpPr>
          <p:cNvPr id="6" name="Slide Number Placeholder 5"/>
          <p:cNvSpPr>
            <a:spLocks noGrp="1"/>
          </p:cNvSpPr>
          <p:nvPr>
            <p:ph type="sldNum" sz="quarter" idx="11"/>
          </p:nvPr>
        </p:nvSpPr>
        <p:spPr/>
        <p:txBody>
          <a:bodyPr/>
          <a:lstStyle>
            <a:lvl1pPr>
              <a:defRPr/>
            </a:lvl1pPr>
          </a:lstStyle>
          <a:p>
            <a:fld id="{05D5CCF1-1B8D-4693-9C48-583B06242D1F}" type="slidenum">
              <a:rPr lang="en-US"/>
              <a:pPr/>
              <a:t>‹#›</a:t>
            </a:fld>
            <a:endParaRPr lang="en-US"/>
          </a:p>
        </p:txBody>
      </p:sp>
      <p:sp>
        <p:nvSpPr>
          <p:cNvPr id="7" name="Date Placeholder 6"/>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en-US" dirty="0"/>
              <a:t>DOELAP Assessor Training</a:t>
            </a:r>
          </a:p>
        </p:txBody>
      </p:sp>
      <p:sp>
        <p:nvSpPr>
          <p:cNvPr id="8" name="Slide Number Placeholder 7"/>
          <p:cNvSpPr>
            <a:spLocks noGrp="1"/>
          </p:cNvSpPr>
          <p:nvPr>
            <p:ph type="sldNum" sz="quarter" idx="11"/>
          </p:nvPr>
        </p:nvSpPr>
        <p:spPr/>
        <p:txBody>
          <a:bodyPr/>
          <a:lstStyle>
            <a:lvl1pPr>
              <a:defRPr/>
            </a:lvl1pPr>
          </a:lstStyle>
          <a:p>
            <a:fld id="{F18F4605-FBD8-47CD-9086-9F58C87EA4F8}" type="slidenum">
              <a:rPr lang="en-US"/>
              <a:pPr/>
              <a:t>‹#›</a:t>
            </a:fld>
            <a:endParaRPr lang="en-US"/>
          </a:p>
        </p:txBody>
      </p:sp>
      <p:sp>
        <p:nvSpPr>
          <p:cNvPr id="9" name="Date Placeholder 8"/>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en-US" dirty="0"/>
              <a:t>DOELAP Assessor Training</a:t>
            </a:r>
          </a:p>
        </p:txBody>
      </p:sp>
      <p:sp>
        <p:nvSpPr>
          <p:cNvPr id="4" name="Slide Number Placeholder 3"/>
          <p:cNvSpPr>
            <a:spLocks noGrp="1"/>
          </p:cNvSpPr>
          <p:nvPr>
            <p:ph type="sldNum" sz="quarter" idx="11"/>
          </p:nvPr>
        </p:nvSpPr>
        <p:spPr/>
        <p:txBody>
          <a:bodyPr/>
          <a:lstStyle>
            <a:lvl1pPr>
              <a:defRPr/>
            </a:lvl1pPr>
          </a:lstStyle>
          <a:p>
            <a:fld id="{4773A10E-460D-4B47-94B5-04E533FE883A}" type="slidenum">
              <a:rPr lang="en-US"/>
              <a:pPr/>
              <a:t>‹#›</a:t>
            </a:fld>
            <a:endParaRPr lang="en-US"/>
          </a:p>
        </p:txBody>
      </p:sp>
      <p:sp>
        <p:nvSpPr>
          <p:cNvPr id="5" name="Date Placeholder 4"/>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dirty="0"/>
              <a:t>DOELAP Assessor Training</a:t>
            </a:r>
          </a:p>
        </p:txBody>
      </p:sp>
      <p:sp>
        <p:nvSpPr>
          <p:cNvPr id="3" name="Slide Number Placeholder 2"/>
          <p:cNvSpPr>
            <a:spLocks noGrp="1"/>
          </p:cNvSpPr>
          <p:nvPr>
            <p:ph type="sldNum" sz="quarter" idx="11"/>
          </p:nvPr>
        </p:nvSpPr>
        <p:spPr/>
        <p:txBody>
          <a:bodyPr/>
          <a:lstStyle>
            <a:lvl1pPr>
              <a:defRPr/>
            </a:lvl1pPr>
          </a:lstStyle>
          <a:p>
            <a:fld id="{4F01318F-550F-467B-A192-254074A390CC}" type="slidenum">
              <a:rPr lang="en-US"/>
              <a:pPr/>
              <a:t>‹#›</a:t>
            </a:fld>
            <a:endParaRPr lang="en-US"/>
          </a:p>
        </p:txBody>
      </p:sp>
      <p:sp>
        <p:nvSpPr>
          <p:cNvPr id="4" name="Date Placeholder 3"/>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dirty="0"/>
              <a:t>DOELAP Assessor Training</a:t>
            </a:r>
          </a:p>
        </p:txBody>
      </p:sp>
      <p:sp>
        <p:nvSpPr>
          <p:cNvPr id="6" name="Slide Number Placeholder 5"/>
          <p:cNvSpPr>
            <a:spLocks noGrp="1"/>
          </p:cNvSpPr>
          <p:nvPr>
            <p:ph type="sldNum" sz="quarter" idx="11"/>
          </p:nvPr>
        </p:nvSpPr>
        <p:spPr/>
        <p:txBody>
          <a:bodyPr/>
          <a:lstStyle>
            <a:lvl1pPr>
              <a:defRPr/>
            </a:lvl1pPr>
          </a:lstStyle>
          <a:p>
            <a:fld id="{512B2372-B0D2-4AFE-92DC-0B4A3E38D5DA}" type="slidenum">
              <a:rPr lang="en-US"/>
              <a:pPr/>
              <a:t>‹#›</a:t>
            </a:fld>
            <a:endParaRPr lang="en-US"/>
          </a:p>
        </p:txBody>
      </p:sp>
      <p:sp>
        <p:nvSpPr>
          <p:cNvPr id="7" name="Date Placeholder 6"/>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dirty="0"/>
              <a:t>DOELAP Assessor Training</a:t>
            </a:r>
          </a:p>
        </p:txBody>
      </p:sp>
      <p:sp>
        <p:nvSpPr>
          <p:cNvPr id="6" name="Slide Number Placeholder 5"/>
          <p:cNvSpPr>
            <a:spLocks noGrp="1"/>
          </p:cNvSpPr>
          <p:nvPr>
            <p:ph type="sldNum" sz="quarter" idx="11"/>
          </p:nvPr>
        </p:nvSpPr>
        <p:spPr/>
        <p:txBody>
          <a:bodyPr/>
          <a:lstStyle>
            <a:lvl1pPr>
              <a:defRPr/>
            </a:lvl1pPr>
          </a:lstStyle>
          <a:p>
            <a:fld id="{DBFBBA47-A781-41A6-96B3-C35B3113497A}" type="slidenum">
              <a:rPr lang="en-US"/>
              <a:pPr/>
              <a:t>‹#›</a:t>
            </a:fld>
            <a:endParaRPr lang="en-US"/>
          </a:p>
        </p:txBody>
      </p:sp>
      <p:sp>
        <p:nvSpPr>
          <p:cNvPr id="7" name="Date Placeholder 6"/>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ftr" sz="quarter" idx="3"/>
          </p:nvPr>
        </p:nvSpPr>
        <p:spPr bwMode="auto">
          <a:xfrm>
            <a:off x="2743200" y="6248400"/>
            <a:ext cx="3657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solidFill>
                  <a:srgbClr val="FC3649"/>
                </a:solidFill>
              </a:defRPr>
            </a:lvl1pPr>
          </a:lstStyle>
          <a:p>
            <a:r>
              <a:rPr lang="en-US" dirty="0"/>
              <a:t>DOELAP Assessor Training</a:t>
            </a:r>
          </a:p>
        </p:txBody>
      </p:sp>
      <p:sp>
        <p:nvSpPr>
          <p:cNvPr id="134147"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779F110E-6687-4F94-9D70-E4EAD339A4CE}" type="slidenum">
              <a:rPr lang="en-US"/>
              <a:pPr/>
              <a:t>‹#›</a:t>
            </a:fld>
            <a:endParaRPr lang="en-US"/>
          </a:p>
        </p:txBody>
      </p:sp>
      <p:grpSp>
        <p:nvGrpSpPr>
          <p:cNvPr id="134148" name="Group 4"/>
          <p:cNvGrpSpPr>
            <a:grpSpLocks/>
          </p:cNvGrpSpPr>
          <p:nvPr/>
        </p:nvGrpSpPr>
        <p:grpSpPr bwMode="auto">
          <a:xfrm>
            <a:off x="0" y="0"/>
            <a:ext cx="9144000" cy="546100"/>
            <a:chOff x="0" y="0"/>
            <a:chExt cx="5760" cy="344"/>
          </a:xfrm>
        </p:grpSpPr>
        <p:sp>
          <p:nvSpPr>
            <p:cNvPr id="134149"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en-US" sz="2400">
                <a:latin typeface="Times New Roman" pitchFamily="18" charset="0"/>
              </a:endParaRPr>
            </a:p>
          </p:txBody>
        </p:sp>
        <p:sp>
          <p:nvSpPr>
            <p:cNvPr id="134150"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endParaRPr lang="en-US" sz="2400">
                <a:latin typeface="Times New Roman" pitchFamily="18" charset="0"/>
              </a:endParaRPr>
            </a:p>
          </p:txBody>
        </p:sp>
        <p:sp>
          <p:nvSpPr>
            <p:cNvPr id="134151"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endParaRPr lang="en-US">
                <a:solidFill>
                  <a:schemeClr val="hlink"/>
                </a:solidFill>
              </a:endParaRPr>
            </a:p>
          </p:txBody>
        </p:sp>
        <p:sp>
          <p:nvSpPr>
            <p:cNvPr id="134152"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endParaRPr lang="en-US">
                <a:solidFill>
                  <a:schemeClr val="hlink"/>
                </a:solidFill>
              </a:endParaRPr>
            </a:p>
          </p:txBody>
        </p:sp>
        <p:sp>
          <p:nvSpPr>
            <p:cNvPr id="134153"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endParaRPr lang="en-US">
                <a:solidFill>
                  <a:schemeClr val="accent2"/>
                </a:solidFill>
              </a:endParaRPr>
            </a:p>
          </p:txBody>
        </p:sp>
        <p:sp>
          <p:nvSpPr>
            <p:cNvPr id="134154"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endParaRPr lang="en-US">
                <a:solidFill>
                  <a:schemeClr val="hlink"/>
                </a:solidFill>
              </a:endParaRPr>
            </a:p>
          </p:txBody>
        </p:sp>
        <p:sp>
          <p:nvSpPr>
            <p:cNvPr id="134155"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sp>
          <p:nvSpPr>
            <p:cNvPr id="134156"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endParaRPr lang="en-US">
                <a:solidFill>
                  <a:schemeClr val="accent2"/>
                </a:solidFill>
              </a:endParaRPr>
            </a:p>
          </p:txBody>
        </p:sp>
        <p:sp>
          <p:nvSpPr>
            <p:cNvPr id="134157"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endParaRPr lang="en-US">
                <a:solidFill>
                  <a:schemeClr val="accent2"/>
                </a:solidFill>
              </a:endParaRPr>
            </a:p>
          </p:txBody>
        </p:sp>
      </p:grpSp>
      <p:sp>
        <p:nvSpPr>
          <p:cNvPr id="134158"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4159"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4160"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r>
              <a:rPr lang="en-US" dirty="0"/>
              <a:t>July 9, 2012</a:t>
            </a:r>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1000"/>
                                  </p:stCondLst>
                                  <p:childTnLst>
                                    <p:animEffect transition="out" filter="fade">
                                      <p:cBhvr>
                                        <p:cTn id="6" dur="2000" tmFilter="0, 0; .2, .5; .8, .5; 1, 0"/>
                                        <p:tgtEl>
                                          <p:spTgt spid="134146"/>
                                        </p:tgtEl>
                                      </p:cBhvr>
                                    </p:animEffect>
                                    <p:animScale>
                                      <p:cBhvr>
                                        <p:cTn id="7" dur="1000" autoRev="1" fill="hold"/>
                                        <p:tgtEl>
                                          <p:spTgt spid="134146"/>
                                        </p:tgtEl>
                                      </p:cBhvr>
                                      <p:by x="105000" y="105000"/>
                                    </p:animScale>
                                  </p:childTnLst>
                                  <p:subTnLst>
                                    <p:animClr clrSpc="rgb" dir="cw">
                                      <p:cBhvr override="childStyle">
                                        <p:cTn dur="1" fill="hold" display="0" masterRel="nextClick" afterEffect="1"/>
                                        <p:tgtEl>
                                          <p:spTgt spid="134146"/>
                                        </p:tgtEl>
                                        <p:attrNameLst>
                                          <p:attrName>ppt_c</p:attrName>
                                        </p:attrNameLst>
                                      </p:cBhvr>
                                      <p:to>
                                        <a:srgbClr val="FC3649"/>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p:bldLst>
  </p:timing>
  <p:hf hdr="0"/>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DOE-NE LOGO (Vertital) A"/>
          <p:cNvPicPr>
            <a:picLocks noChangeAspect="1" noChangeArrowheads="1"/>
          </p:cNvPicPr>
          <p:nvPr/>
        </p:nvPicPr>
        <p:blipFill>
          <a:blip r:embed="rId13" cstate="print"/>
          <a:srcRect/>
          <a:stretch>
            <a:fillRect/>
          </a:stretch>
        </p:blipFill>
        <p:spPr bwMode="auto">
          <a:xfrm>
            <a:off x="76200" y="87313"/>
            <a:ext cx="2743200" cy="1512887"/>
          </a:xfrm>
          <a:prstGeom prst="rect">
            <a:avLst/>
          </a:prstGeom>
          <a:noFill/>
          <a:ln w="9525">
            <a:noFill/>
            <a:miter lim="800000"/>
            <a:headEnd/>
            <a:tailEnd/>
          </a:ln>
        </p:spPr>
      </p:pic>
      <p:sp>
        <p:nvSpPr>
          <p:cNvPr id="1027" name="Rectangle 3"/>
          <p:cNvSpPr>
            <a:spLocks noGrp="1" noChangeArrowheads="1"/>
          </p:cNvSpPr>
          <p:nvPr>
            <p:ph type="title"/>
          </p:nvPr>
        </p:nvSpPr>
        <p:spPr bwMode="auto">
          <a:xfrm>
            <a:off x="2895600" y="152400"/>
            <a:ext cx="57912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8" name="Rectangle 4"/>
          <p:cNvSpPr>
            <a:spLocks noGrp="1" noChangeArrowheads="1"/>
          </p:cNvSpPr>
          <p:nvPr>
            <p:ph type="body" idx="1"/>
          </p:nvPr>
        </p:nvSpPr>
        <p:spPr bwMode="auto">
          <a:xfrm>
            <a:off x="457200" y="16764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5" name="Line 5"/>
          <p:cNvSpPr>
            <a:spLocks noChangeShapeType="1"/>
          </p:cNvSpPr>
          <p:nvPr/>
        </p:nvSpPr>
        <p:spPr bwMode="auto">
          <a:xfrm>
            <a:off x="381000" y="1470025"/>
            <a:ext cx="8458200" cy="0"/>
          </a:xfrm>
          <a:prstGeom prst="line">
            <a:avLst/>
          </a:prstGeom>
          <a:noFill/>
          <a:ln w="38100">
            <a:solidFill>
              <a:srgbClr val="1B5527"/>
            </a:solidFill>
            <a:round/>
            <a:headEnd/>
            <a:tailEnd/>
          </a:ln>
          <a:effectLst/>
        </p:spPr>
        <p:txBody>
          <a:bodyPr/>
          <a:lstStyle/>
          <a:p>
            <a:pPr>
              <a:defRPr/>
            </a:pPr>
            <a:endParaRPr lang="en-US"/>
          </a:p>
        </p:txBody>
      </p:sp>
      <p:sp>
        <p:nvSpPr>
          <p:cNvPr id="5126" name="Line 6"/>
          <p:cNvSpPr>
            <a:spLocks noChangeShapeType="1"/>
          </p:cNvSpPr>
          <p:nvPr/>
        </p:nvSpPr>
        <p:spPr bwMode="auto">
          <a:xfrm>
            <a:off x="533400" y="1524000"/>
            <a:ext cx="8458200" cy="0"/>
          </a:xfrm>
          <a:prstGeom prst="line">
            <a:avLst/>
          </a:prstGeom>
          <a:noFill/>
          <a:ln w="38100">
            <a:solidFill>
              <a:srgbClr val="E8BB00"/>
            </a:solidFill>
            <a:round/>
            <a:headEnd/>
            <a:tailEnd/>
          </a:ln>
          <a:effectLst/>
        </p:spPr>
        <p:txBody>
          <a:bodyPr/>
          <a:lstStyle/>
          <a:p>
            <a:pPr>
              <a:defRPr/>
            </a:pPr>
            <a:endParaRPr lang="en-US"/>
          </a:p>
        </p:txBody>
      </p:sp>
      <p:sp>
        <p:nvSpPr>
          <p:cNvPr id="5127" name="Rectangle 7"/>
          <p:cNvSpPr>
            <a:spLocks noGrp="1" noChangeArrowheads="1"/>
          </p:cNvSpPr>
          <p:nvPr>
            <p:ph type="dt" sz="half" idx="2"/>
          </p:nvPr>
        </p:nvSpPr>
        <p:spPr bwMode="auto">
          <a:xfrm>
            <a:off x="457200" y="661035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a:lvl1pPr>
          </a:lstStyle>
          <a:p>
            <a:r>
              <a:rPr lang="en-US" dirty="0"/>
              <a:t>July 9, 2012</a:t>
            </a:r>
          </a:p>
        </p:txBody>
      </p:sp>
      <p:sp>
        <p:nvSpPr>
          <p:cNvPr id="5128" name="Rectangle 8"/>
          <p:cNvSpPr>
            <a:spLocks noGrp="1" noChangeArrowheads="1"/>
          </p:cNvSpPr>
          <p:nvPr>
            <p:ph type="ftr" sz="quarter" idx="3"/>
          </p:nvPr>
        </p:nvSpPr>
        <p:spPr bwMode="auto">
          <a:xfrm>
            <a:off x="3124200" y="6610350"/>
            <a:ext cx="2895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a:solidFill>
                  <a:srgbClr val="000000"/>
                </a:solidFill>
              </a:defRPr>
            </a:lvl1pPr>
          </a:lstStyle>
          <a:p>
            <a:r>
              <a:rPr lang="en-US" dirty="0"/>
              <a:t>DOELAP Assessor Training</a:t>
            </a:r>
          </a:p>
        </p:txBody>
      </p:sp>
      <p:sp>
        <p:nvSpPr>
          <p:cNvPr id="5129" name="Text Box 9"/>
          <p:cNvSpPr txBox="1">
            <a:spLocks noChangeArrowheads="1"/>
          </p:cNvSpPr>
          <p:nvPr/>
        </p:nvSpPr>
        <p:spPr bwMode="auto">
          <a:xfrm>
            <a:off x="7162800" y="6610350"/>
            <a:ext cx="1828800" cy="228600"/>
          </a:xfrm>
          <a:prstGeom prst="rect">
            <a:avLst/>
          </a:prstGeom>
          <a:noFill/>
          <a:ln w="9525">
            <a:noFill/>
            <a:miter lim="800000"/>
            <a:headEnd/>
            <a:tailEnd/>
          </a:ln>
          <a:effectLst/>
        </p:spPr>
        <p:txBody>
          <a:bodyPr>
            <a:spAutoFit/>
          </a:bodyPr>
          <a:lstStyle/>
          <a:p>
            <a:pPr algn="r">
              <a:spcBef>
                <a:spcPct val="50000"/>
              </a:spcBef>
              <a:defRPr/>
            </a:pPr>
            <a:fld id="{68FDB87E-F0FA-40A3-9FA7-1367BFBAC224}" type="slidenum">
              <a:rPr lang="en-US" sz="900"/>
              <a:pPr algn="r">
                <a:spcBef>
                  <a:spcPct val="50000"/>
                </a:spcBef>
                <a:defRPr/>
              </a:pPr>
              <a:t>‹#›</a:t>
            </a:fld>
            <a:endParaRPr lang="en-US" sz="900"/>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hf hdr="0"/>
  <p:txStyles>
    <p:titleStyle>
      <a:lvl1pPr algn="l" rtl="0" eaLnBrk="1" fontAlgn="base" hangingPunct="1">
        <a:spcBef>
          <a:spcPct val="0"/>
        </a:spcBef>
        <a:spcAft>
          <a:spcPct val="0"/>
        </a:spcAft>
        <a:defRPr sz="2400">
          <a:solidFill>
            <a:srgbClr val="1B5527"/>
          </a:solidFill>
          <a:latin typeface="Tahoma" pitchFamily="34" charset="0"/>
          <a:ea typeface="+mj-ea"/>
          <a:cs typeface="Tahoma" pitchFamily="34" charset="0"/>
        </a:defRPr>
      </a:lvl1pPr>
      <a:lvl2pPr algn="l" rtl="0" eaLnBrk="1" fontAlgn="base" hangingPunct="1">
        <a:spcBef>
          <a:spcPct val="0"/>
        </a:spcBef>
        <a:spcAft>
          <a:spcPct val="0"/>
        </a:spcAft>
        <a:defRPr sz="2400">
          <a:solidFill>
            <a:srgbClr val="1B5527"/>
          </a:solidFill>
          <a:latin typeface="Arial Black" pitchFamily="34" charset="0"/>
        </a:defRPr>
      </a:lvl2pPr>
      <a:lvl3pPr algn="l" rtl="0" eaLnBrk="1" fontAlgn="base" hangingPunct="1">
        <a:spcBef>
          <a:spcPct val="0"/>
        </a:spcBef>
        <a:spcAft>
          <a:spcPct val="0"/>
        </a:spcAft>
        <a:defRPr sz="2400">
          <a:solidFill>
            <a:srgbClr val="1B5527"/>
          </a:solidFill>
          <a:latin typeface="Arial Black" pitchFamily="34" charset="0"/>
        </a:defRPr>
      </a:lvl3pPr>
      <a:lvl4pPr algn="l" rtl="0" eaLnBrk="1" fontAlgn="base" hangingPunct="1">
        <a:spcBef>
          <a:spcPct val="0"/>
        </a:spcBef>
        <a:spcAft>
          <a:spcPct val="0"/>
        </a:spcAft>
        <a:defRPr sz="2400">
          <a:solidFill>
            <a:srgbClr val="1B5527"/>
          </a:solidFill>
          <a:latin typeface="Arial Black" pitchFamily="34" charset="0"/>
        </a:defRPr>
      </a:lvl4pPr>
      <a:lvl5pPr algn="l" rtl="0" eaLnBrk="1" fontAlgn="base" hangingPunct="1">
        <a:spcBef>
          <a:spcPct val="0"/>
        </a:spcBef>
        <a:spcAft>
          <a:spcPct val="0"/>
        </a:spcAft>
        <a:defRPr sz="2400">
          <a:solidFill>
            <a:srgbClr val="1B5527"/>
          </a:solidFill>
          <a:latin typeface="Arial Black" pitchFamily="34" charset="0"/>
        </a:defRPr>
      </a:lvl5pPr>
      <a:lvl6pPr marL="457200" algn="l" rtl="0" eaLnBrk="1" fontAlgn="base" hangingPunct="1">
        <a:spcBef>
          <a:spcPct val="0"/>
        </a:spcBef>
        <a:spcAft>
          <a:spcPct val="0"/>
        </a:spcAft>
        <a:defRPr sz="2400">
          <a:solidFill>
            <a:srgbClr val="1B5527"/>
          </a:solidFill>
          <a:latin typeface="Arial Black" pitchFamily="34" charset="0"/>
        </a:defRPr>
      </a:lvl6pPr>
      <a:lvl7pPr marL="914400" algn="l" rtl="0" eaLnBrk="1" fontAlgn="base" hangingPunct="1">
        <a:spcBef>
          <a:spcPct val="0"/>
        </a:spcBef>
        <a:spcAft>
          <a:spcPct val="0"/>
        </a:spcAft>
        <a:defRPr sz="2400">
          <a:solidFill>
            <a:srgbClr val="1B5527"/>
          </a:solidFill>
          <a:latin typeface="Arial Black" pitchFamily="34" charset="0"/>
        </a:defRPr>
      </a:lvl7pPr>
      <a:lvl8pPr marL="1371600" algn="l" rtl="0" eaLnBrk="1" fontAlgn="base" hangingPunct="1">
        <a:spcBef>
          <a:spcPct val="0"/>
        </a:spcBef>
        <a:spcAft>
          <a:spcPct val="0"/>
        </a:spcAft>
        <a:defRPr sz="2400">
          <a:solidFill>
            <a:srgbClr val="1B5527"/>
          </a:solidFill>
          <a:latin typeface="Arial Black" pitchFamily="34" charset="0"/>
        </a:defRPr>
      </a:lvl8pPr>
      <a:lvl9pPr marL="1828800" algn="l" rtl="0" eaLnBrk="1" fontAlgn="base" hangingPunct="1">
        <a:spcBef>
          <a:spcPct val="0"/>
        </a:spcBef>
        <a:spcAft>
          <a:spcPct val="0"/>
        </a:spcAft>
        <a:defRPr sz="2400">
          <a:solidFill>
            <a:srgbClr val="1B5527"/>
          </a:solidFill>
          <a:latin typeface="Arial Black" pitchFamily="34" charset="0"/>
        </a:defRPr>
      </a:lvl9pPr>
    </p:titleStyle>
    <p:bodyStyle>
      <a:lvl1pPr marL="231775" indent="-231775" algn="l" rtl="0" eaLnBrk="1" fontAlgn="base" hangingPunct="1">
        <a:spcBef>
          <a:spcPct val="0"/>
        </a:spcBef>
        <a:spcAft>
          <a:spcPct val="50000"/>
        </a:spcAft>
        <a:buClr>
          <a:srgbClr val="1B5527"/>
        </a:buClr>
        <a:buFont typeface="Wingdings" pitchFamily="2" charset="2"/>
        <a:buChar char="n"/>
        <a:defRPr sz="2000">
          <a:solidFill>
            <a:schemeClr val="tx1"/>
          </a:solidFill>
          <a:latin typeface="+mn-lt"/>
          <a:ea typeface="+mn-ea"/>
          <a:cs typeface="+mn-cs"/>
        </a:defRPr>
      </a:lvl1pPr>
      <a:lvl2pPr marL="571500" indent="-225425" algn="l" rtl="0" eaLnBrk="1" fontAlgn="base" hangingPunct="1">
        <a:spcBef>
          <a:spcPct val="0"/>
        </a:spcBef>
        <a:spcAft>
          <a:spcPct val="50000"/>
        </a:spcAft>
        <a:buClr>
          <a:srgbClr val="1B5527"/>
        </a:buClr>
        <a:buSzPct val="110000"/>
        <a:buFont typeface="Symbol" pitchFamily="18" charset="2"/>
        <a:buChar char="·"/>
        <a:defRPr>
          <a:solidFill>
            <a:schemeClr val="tx1"/>
          </a:solidFill>
          <a:latin typeface="Arial" charset="0"/>
        </a:defRPr>
      </a:lvl2pPr>
      <a:lvl3pPr marL="914400" indent="-228600" algn="l" rtl="0" eaLnBrk="1" fontAlgn="base" hangingPunct="1">
        <a:spcBef>
          <a:spcPct val="0"/>
        </a:spcBef>
        <a:spcAft>
          <a:spcPct val="50000"/>
        </a:spcAft>
        <a:buClr>
          <a:srgbClr val="1B5527"/>
        </a:buClr>
        <a:buSzPct val="110000"/>
        <a:buFont typeface="Arial" charset="0"/>
        <a:buChar char="–"/>
        <a:defRPr sz="1600">
          <a:solidFill>
            <a:schemeClr val="tx1"/>
          </a:solidFill>
          <a:latin typeface="Arial" charset="0"/>
        </a:defRPr>
      </a:lvl3pPr>
      <a:lvl4pPr marL="1257300" indent="-228600" algn="l" rtl="0" eaLnBrk="1" fontAlgn="base" hangingPunct="1">
        <a:spcBef>
          <a:spcPct val="0"/>
        </a:spcBef>
        <a:spcAft>
          <a:spcPct val="50000"/>
        </a:spcAft>
        <a:buClr>
          <a:srgbClr val="1B5527"/>
        </a:buClr>
        <a:buChar char="•"/>
        <a:defRPr sz="1400">
          <a:solidFill>
            <a:schemeClr val="tx1"/>
          </a:solidFill>
          <a:latin typeface="Arial" charset="0"/>
        </a:defRPr>
      </a:lvl4pPr>
      <a:lvl5pPr marL="1600200" indent="-228600" algn="l" rtl="0" eaLnBrk="1" fontAlgn="base" hangingPunct="1">
        <a:spcBef>
          <a:spcPct val="0"/>
        </a:spcBef>
        <a:spcAft>
          <a:spcPct val="50000"/>
        </a:spcAft>
        <a:buClr>
          <a:srgbClr val="1B5527"/>
        </a:buClr>
        <a:buChar char="»"/>
        <a:defRPr sz="1200">
          <a:solidFill>
            <a:schemeClr val="tx1"/>
          </a:solidFill>
          <a:latin typeface="Arial" charset="0"/>
        </a:defRPr>
      </a:lvl5pPr>
      <a:lvl6pPr marL="2057400" indent="-228600" algn="l" rtl="0" eaLnBrk="1" fontAlgn="base" hangingPunct="1">
        <a:spcBef>
          <a:spcPct val="0"/>
        </a:spcBef>
        <a:spcAft>
          <a:spcPct val="50000"/>
        </a:spcAft>
        <a:buClr>
          <a:srgbClr val="1B5527"/>
        </a:buClr>
        <a:buChar char="»"/>
        <a:defRPr sz="1200">
          <a:solidFill>
            <a:schemeClr val="tx1"/>
          </a:solidFill>
          <a:latin typeface="Arial" charset="0"/>
        </a:defRPr>
      </a:lvl6pPr>
      <a:lvl7pPr marL="2514600" indent="-228600" algn="l" rtl="0" eaLnBrk="1" fontAlgn="base" hangingPunct="1">
        <a:spcBef>
          <a:spcPct val="0"/>
        </a:spcBef>
        <a:spcAft>
          <a:spcPct val="50000"/>
        </a:spcAft>
        <a:buClr>
          <a:srgbClr val="1B5527"/>
        </a:buClr>
        <a:buChar char="»"/>
        <a:defRPr sz="1200">
          <a:solidFill>
            <a:schemeClr val="tx1"/>
          </a:solidFill>
          <a:latin typeface="Arial" charset="0"/>
        </a:defRPr>
      </a:lvl7pPr>
      <a:lvl8pPr marL="2971800" indent="-228600" algn="l" rtl="0" eaLnBrk="1" fontAlgn="base" hangingPunct="1">
        <a:spcBef>
          <a:spcPct val="0"/>
        </a:spcBef>
        <a:spcAft>
          <a:spcPct val="50000"/>
        </a:spcAft>
        <a:buClr>
          <a:srgbClr val="1B5527"/>
        </a:buClr>
        <a:buChar char="»"/>
        <a:defRPr sz="1200">
          <a:solidFill>
            <a:schemeClr val="tx1"/>
          </a:solidFill>
          <a:latin typeface="Arial" charset="0"/>
        </a:defRPr>
      </a:lvl8pPr>
      <a:lvl9pPr marL="3429000" indent="-228600" algn="l" rtl="0" eaLnBrk="1" fontAlgn="base" hangingPunct="1">
        <a:spcBef>
          <a:spcPct val="0"/>
        </a:spcBef>
        <a:spcAft>
          <a:spcPct val="50000"/>
        </a:spcAft>
        <a:buClr>
          <a:srgbClr val="1B5527"/>
        </a:buClr>
        <a:buChar char="»"/>
        <a:defRPr sz="12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5.xml"/><Relationship Id="rId1" Type="http://schemas.openxmlformats.org/officeDocument/2006/relationships/themeOverride" Target="../theme/themeOverr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1828800"/>
            <a:ext cx="8458200" cy="2133600"/>
          </a:xfrm>
        </p:spPr>
        <p:txBody>
          <a:bodyPr/>
          <a:lstStyle/>
          <a:p>
            <a:pPr algn="ctr"/>
            <a:br>
              <a:rPr lang="en-US" sz="4000" dirty="0"/>
            </a:br>
            <a:br>
              <a:rPr lang="en-US" sz="4000" dirty="0"/>
            </a:br>
            <a:r>
              <a:rPr lang="en-US" altLang="en-US" sz="3200" dirty="0"/>
              <a:t>DOELAP Assessor Training </a:t>
            </a:r>
            <a:br>
              <a:rPr lang="en-US" altLang="en-US" sz="3200" dirty="0"/>
            </a:br>
            <a:r>
              <a:rPr lang="en-US" sz="3200" dirty="0"/>
              <a:t>Overview of </a:t>
            </a:r>
            <a:br>
              <a:rPr lang="en-US" sz="3200" dirty="0"/>
            </a:br>
            <a:r>
              <a:rPr lang="en-US" sz="3200" dirty="0"/>
              <a:t>DOE-STD-1111 &amp; DOE-STD-1112</a:t>
            </a:r>
            <a:br>
              <a:rPr lang="en-US" sz="3200" dirty="0"/>
            </a:br>
            <a:endParaRPr lang="en-US" sz="3200" dirty="0"/>
          </a:p>
        </p:txBody>
      </p:sp>
      <p:sp>
        <p:nvSpPr>
          <p:cNvPr id="2051" name="Rectangle 3"/>
          <p:cNvSpPr>
            <a:spLocks noGrp="1" noChangeArrowheads="1"/>
          </p:cNvSpPr>
          <p:nvPr>
            <p:ph type="subTitle" idx="1"/>
          </p:nvPr>
        </p:nvSpPr>
        <p:spPr/>
        <p:txBody>
          <a:bodyPr/>
          <a:lstStyle/>
          <a:p>
            <a:r>
              <a:rPr lang="en-US" dirty="0"/>
              <a:t>Idaho Falls, ID</a:t>
            </a:r>
          </a:p>
          <a:p>
            <a:r>
              <a:rPr lang="en-US" dirty="0"/>
              <a:t>September 2024</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DOE-STD-1112-2019</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Performance Testing (§3.2)</a:t>
            </a:r>
            <a:endParaRPr lang="en-US" sz="2200" dirty="0"/>
          </a:p>
        </p:txBody>
      </p:sp>
      <p:sp>
        <p:nvSpPr>
          <p:cNvPr id="3" name="Content Placeholder 2"/>
          <p:cNvSpPr>
            <a:spLocks noGrp="1"/>
          </p:cNvSpPr>
          <p:nvPr>
            <p:ph idx="1"/>
          </p:nvPr>
        </p:nvSpPr>
        <p:spPr>
          <a:xfrm>
            <a:off x="381000" y="1600200"/>
            <a:ext cx="8534400" cy="5010150"/>
          </a:xfrm>
        </p:spPr>
        <p:txBody>
          <a:bodyPr/>
          <a:lstStyle/>
          <a:p>
            <a:r>
              <a:rPr lang="en-US" sz="1800" dirty="0">
                <a:latin typeface="Arial" panose="020B0604020202020204" pitchFamily="34" charset="0"/>
                <a:cs typeface="Arial" panose="020B0604020202020204" pitchFamily="34" charset="0"/>
              </a:rPr>
              <a:t>Proficiency shall be demonstrated on radiobioassay systems that the program intends to use to demonstrate compliance with 10 CFR Part 835.402</a:t>
            </a:r>
          </a:p>
          <a:p>
            <a:r>
              <a:rPr lang="en-US" sz="1800" dirty="0">
                <a:latin typeface="Arial" panose="020B0604020202020204" pitchFamily="34" charset="0"/>
                <a:cs typeface="Arial" panose="020B0604020202020204" pitchFamily="34" charset="0"/>
              </a:rPr>
              <a:t>The testing categories...shall be representative of the evaluations that are made as part of an internal dose monitoring program and the technical basis shall be documented</a:t>
            </a:r>
          </a:p>
          <a:p>
            <a:r>
              <a:rPr lang="en-US" sz="1800" dirty="0">
                <a:latin typeface="Arial" panose="020B0604020202020204" pitchFamily="34" charset="0"/>
                <a:cs typeface="Arial" panose="020B0604020202020204" pitchFamily="34" charset="0"/>
              </a:rPr>
              <a:t>Performance testing as described in ANSI/HPS N13.30</a:t>
            </a:r>
          </a:p>
          <a:p>
            <a:r>
              <a:rPr lang="en-US" sz="1800" dirty="0">
                <a:latin typeface="Arial" panose="020B0604020202020204" pitchFamily="34" charset="0"/>
                <a:cs typeface="Arial" panose="020B0604020202020204" pitchFamily="34" charset="0"/>
              </a:rPr>
              <a:t>Performance testing shall be defined and consistent with routine measurement protocols. Procedures and counting times normally employed for analysis of radionuclides in worker measurements shall be used.</a:t>
            </a:r>
          </a:p>
          <a:p>
            <a:pPr marL="457200" indent="-457200">
              <a:buAutoNum type="alphaLcParenBoth"/>
            </a:pPr>
            <a:endParaRPr lang="en-US" sz="1800" dirty="0">
              <a:latin typeface="Arial" panose="020B0604020202020204" pitchFamily="34" charset="0"/>
              <a:cs typeface="Arial" panose="020B0604020202020204" pitchFamily="34" charset="0"/>
            </a:endParaRPr>
          </a:p>
          <a:p>
            <a:pPr marL="457200" indent="-457200">
              <a:buNone/>
            </a:pPr>
            <a:endParaRPr lang="en-US" sz="1800" dirty="0">
              <a:latin typeface="Arial" panose="020B0604020202020204" pitchFamily="34" charset="0"/>
              <a:cs typeface="Arial" panose="020B0604020202020204" pitchFamily="34" charset="0"/>
            </a:endParaRPr>
          </a:p>
          <a:p>
            <a:pPr marL="457200" indent="-45720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465381445"/>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DOE-STD-1112-2019</a:t>
            </a:r>
            <a:br>
              <a:rPr lang="en-US"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Performance Testing (§3.2) </a:t>
            </a:r>
            <a:r>
              <a:rPr lang="en-US" sz="2200" dirty="0">
                <a:latin typeface="Arial" panose="020B0604020202020204" pitchFamily="34" charset="0"/>
                <a:cs typeface="Arial" panose="020B0604020202020204" pitchFamily="34" charset="0"/>
              </a:rPr>
              <a:t>continued</a:t>
            </a:r>
            <a:endParaRPr lang="en-US" sz="2200" dirty="0"/>
          </a:p>
        </p:txBody>
      </p:sp>
      <p:sp>
        <p:nvSpPr>
          <p:cNvPr id="3" name="Content Placeholder 2"/>
          <p:cNvSpPr>
            <a:spLocks noGrp="1"/>
          </p:cNvSpPr>
          <p:nvPr>
            <p:ph idx="1"/>
          </p:nvPr>
        </p:nvSpPr>
        <p:spPr>
          <a:xfrm>
            <a:off x="457200" y="1600200"/>
            <a:ext cx="8610600" cy="5010150"/>
          </a:xfrm>
        </p:spPr>
        <p:txBody>
          <a:bodyPr/>
          <a:lstStyle/>
          <a:p>
            <a:r>
              <a:rPr lang="en-US" sz="1800" dirty="0">
                <a:latin typeface="Arial" panose="020B0604020202020204" pitchFamily="34" charset="0"/>
                <a:cs typeface="Arial" panose="020B0604020202020204" pitchFamily="34" charset="0"/>
              </a:rPr>
              <a:t>Direct Radiobioassay Performance Testing</a:t>
            </a:r>
          </a:p>
          <a:p>
            <a:pPr lvl="1"/>
            <a:r>
              <a:rPr lang="en-US" dirty="0">
                <a:latin typeface="Arial" panose="020B0604020202020204" pitchFamily="34" charset="0"/>
                <a:cs typeface="Arial" panose="020B0604020202020204" pitchFamily="34" charset="0"/>
              </a:rPr>
              <a:t>Testing levels defined in ANSI 13:30 Table 2</a:t>
            </a:r>
          </a:p>
          <a:p>
            <a:pPr lvl="1"/>
            <a:r>
              <a:rPr lang="en-US" dirty="0">
                <a:latin typeface="Arial" panose="020B0604020202020204" pitchFamily="34" charset="0"/>
                <a:cs typeface="Arial" panose="020B0604020202020204" pitchFamily="34" charset="0"/>
              </a:rPr>
              <a:t>BOMAB, lung (LLNL torso phantom), thyroid (LSC vial)</a:t>
            </a:r>
          </a:p>
          <a:p>
            <a:pPr lvl="1"/>
            <a:r>
              <a:rPr lang="en-US" dirty="0">
                <a:latin typeface="Arial" panose="020B0604020202020204" pitchFamily="34" charset="0"/>
                <a:cs typeface="Arial" panose="020B0604020202020204" pitchFamily="34" charset="0"/>
              </a:rPr>
              <a:t>Phantoms counted 5 times, with repositioning between counts</a:t>
            </a:r>
          </a:p>
          <a:p>
            <a:r>
              <a:rPr lang="en-US" sz="1800" dirty="0">
                <a:latin typeface="Arial" panose="020B0604020202020204" pitchFamily="34" charset="0"/>
                <a:cs typeface="Arial" panose="020B0604020202020204" pitchFamily="34" charset="0"/>
              </a:rPr>
              <a:t>Indirect Radiobioassay Performance Testing</a:t>
            </a:r>
          </a:p>
          <a:p>
            <a:pPr lvl="1"/>
            <a:r>
              <a:rPr lang="en-US" dirty="0">
                <a:latin typeface="Arial" panose="020B0604020202020204" pitchFamily="34" charset="0"/>
                <a:cs typeface="Arial" panose="020B0604020202020204" pitchFamily="34" charset="0"/>
              </a:rPr>
              <a:t>Testing levels defined in ANSI 13:30 Table 3</a:t>
            </a:r>
          </a:p>
          <a:p>
            <a:pPr lvl="1"/>
            <a:r>
              <a:rPr lang="en-US" dirty="0">
                <a:latin typeface="Arial" panose="020B0604020202020204" pitchFamily="34" charset="0"/>
                <a:cs typeface="Arial" panose="020B0604020202020204" pitchFamily="34" charset="0"/>
              </a:rPr>
              <a:t>6 testing samples and 5 blanks, must analyze at least 5 of the 6</a:t>
            </a:r>
          </a:p>
          <a:p>
            <a:pPr lvl="1"/>
            <a:r>
              <a:rPr lang="en-US" dirty="0">
                <a:latin typeface="Arial" panose="020B0604020202020204" pitchFamily="34" charset="0"/>
                <a:cs typeface="Arial" panose="020B0604020202020204" pitchFamily="34" charset="0"/>
              </a:rPr>
              <a:t>Results reported via reporting link, with TPU at 1 standard deviation</a:t>
            </a:r>
          </a:p>
          <a:p>
            <a:r>
              <a:rPr lang="en-US" sz="1800" dirty="0">
                <a:latin typeface="Arial" panose="020B0604020202020204" pitchFamily="34" charset="0"/>
                <a:cs typeface="Arial" panose="020B0604020202020204" pitchFamily="34" charset="0"/>
              </a:rPr>
              <a:t>An applicant may elect to retest if the performance testing results for each selected category do not meet the acceptance criteria. An applicant is allowed a maximum of 2 retests, irrespective of which performance category may have failed. Failure of the second retest will result in failure of the application for accreditation</a:t>
            </a:r>
          </a:p>
          <a:p>
            <a:endParaRPr lang="en-US" dirty="0">
              <a:latin typeface="Arial" panose="020B0604020202020204" pitchFamily="34" charset="0"/>
              <a:cs typeface="Arial" panose="020B0604020202020204" pitchFamily="34" charset="0"/>
            </a:endParaRPr>
          </a:p>
          <a:p>
            <a:pPr marL="0" indent="0">
              <a:buNone/>
            </a:pP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457200" indent="-457200">
              <a:buAutoNum type="alphaLcParenBoth"/>
            </a:pPr>
            <a:endParaRPr lang="en-US" sz="1800" dirty="0">
              <a:latin typeface="Arial" panose="020B0604020202020204" pitchFamily="34" charset="0"/>
              <a:cs typeface="Arial" panose="020B0604020202020204" pitchFamily="34" charset="0"/>
            </a:endParaRPr>
          </a:p>
          <a:p>
            <a:pPr marL="457200" indent="-457200">
              <a:buNone/>
            </a:pPr>
            <a:endParaRPr lang="en-US" sz="1800" dirty="0">
              <a:latin typeface="Arial" panose="020B0604020202020204" pitchFamily="34" charset="0"/>
              <a:cs typeface="Arial" panose="020B0604020202020204" pitchFamily="34" charset="0"/>
            </a:endParaRPr>
          </a:p>
          <a:p>
            <a:pPr marL="457200" indent="-45720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1205703620"/>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On-Site Assessment (§4.3)</a:t>
            </a:r>
            <a:endParaRPr lang="en-US" sz="2200" dirty="0"/>
          </a:p>
        </p:txBody>
      </p:sp>
      <p:sp>
        <p:nvSpPr>
          <p:cNvPr id="3" name="Content Placeholder 2"/>
          <p:cNvSpPr>
            <a:spLocks noGrp="1"/>
          </p:cNvSpPr>
          <p:nvPr>
            <p:ph idx="1"/>
          </p:nvPr>
        </p:nvSpPr>
        <p:spPr>
          <a:xfrm>
            <a:off x="457200" y="1676400"/>
            <a:ext cx="8305800" cy="4724400"/>
          </a:xfrm>
        </p:spPr>
        <p:txBody>
          <a:bodyPr/>
          <a:lstStyle/>
          <a:p>
            <a:r>
              <a:rPr lang="en-US" dirty="0">
                <a:latin typeface="Arial" panose="020B0604020202020204" pitchFamily="34" charset="0"/>
                <a:cs typeface="Arial" panose="020B0604020202020204" pitchFamily="34" charset="0"/>
              </a:rPr>
              <a:t>Program shall undergo an on-site assessment by DOELAP assessors</a:t>
            </a:r>
          </a:p>
          <a:p>
            <a:r>
              <a:rPr lang="en-US" dirty="0">
                <a:latin typeface="Arial" panose="020B0604020202020204" pitchFamily="34" charset="0"/>
                <a:cs typeface="Arial" panose="020B0604020202020204" pitchFamily="34" charset="0"/>
              </a:rPr>
              <a:t>For initial accreditation, on-site assessment is conducted after performance testing is completed</a:t>
            </a:r>
          </a:p>
          <a:p>
            <a:r>
              <a:rPr lang="en-US" dirty="0">
                <a:latin typeface="Arial" panose="020B0604020202020204" pitchFamily="34" charset="0"/>
                <a:cs typeface="Arial" panose="020B0604020202020204" pitchFamily="34" charset="0"/>
              </a:rPr>
              <a:t>Monitoring visit may be conducted after implementation of the new system</a:t>
            </a:r>
          </a:p>
          <a:p>
            <a:r>
              <a:rPr lang="en-US" dirty="0">
                <a:latin typeface="Arial" panose="020B0604020202020204" pitchFamily="34" charset="0"/>
                <a:cs typeface="Arial" panose="020B0604020202020204" pitchFamily="34" charset="0"/>
              </a:rPr>
              <a:t>Monitoring visit may be conducted if major deficiencies were identified</a:t>
            </a:r>
          </a:p>
          <a:p>
            <a:r>
              <a:rPr lang="en-US" dirty="0">
                <a:latin typeface="Arial" panose="020B0604020202020204" pitchFamily="34" charset="0"/>
                <a:cs typeface="Arial" panose="020B0604020202020204" pitchFamily="34" charset="0"/>
              </a:rPr>
              <a:t>Following initial accreditation, a triennial assessment is required</a:t>
            </a:r>
          </a:p>
          <a:p>
            <a:pPr marL="576263" lvl="1" indent="0">
              <a:buNone/>
            </a:pPr>
            <a:endParaRPr lang="en-US" sz="1700" dirty="0"/>
          </a:p>
          <a:p>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4006341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sz="2200"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On-Site Assessment (§4.3) continued</a:t>
            </a:r>
            <a:endParaRPr lang="en-US" sz="2200" dirty="0"/>
          </a:p>
        </p:txBody>
      </p:sp>
      <p:sp>
        <p:nvSpPr>
          <p:cNvPr id="3" name="Content Placeholder 2"/>
          <p:cNvSpPr>
            <a:spLocks noGrp="1"/>
          </p:cNvSpPr>
          <p:nvPr>
            <p:ph idx="1"/>
          </p:nvPr>
        </p:nvSpPr>
        <p:spPr>
          <a:xfrm>
            <a:off x="304800" y="1524000"/>
            <a:ext cx="8610600" cy="4876800"/>
          </a:xfrm>
        </p:spPr>
        <p:txBody>
          <a:bodyPr/>
          <a:lstStyle/>
          <a:p>
            <a:r>
              <a:rPr lang="en-US" dirty="0">
                <a:latin typeface="Arial" panose="020B0604020202020204" pitchFamily="34" charset="0"/>
                <a:cs typeface="Arial" panose="020B0604020202020204" pitchFamily="34" charset="0"/>
              </a:rPr>
              <a:t>Assessor Selection</a:t>
            </a:r>
            <a:endParaRPr lang="en-US" dirty="0">
              <a:solidFill>
                <a:srgbClr val="FF0000"/>
              </a:solidFill>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STM assigns minimum of two qualified DOELAP assessors</a:t>
            </a:r>
          </a:p>
          <a:p>
            <a:pPr lvl="1"/>
            <a:r>
              <a:rPr lang="en-US" dirty="0">
                <a:latin typeface="Arial" panose="020B0604020202020204" pitchFamily="34" charset="0"/>
                <a:cs typeface="Arial" panose="020B0604020202020204" pitchFamily="34" charset="0"/>
              </a:rPr>
              <a:t>STM notifies the applicant program and the cognizant field element of the assessment</a:t>
            </a:r>
            <a:endParaRPr lang="en-US" sz="1600" dirty="0">
              <a:solidFill>
                <a:srgbClr val="FC3649"/>
              </a:solidFill>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Document Review</a:t>
            </a:r>
            <a:endParaRPr lang="en-US" dirty="0">
              <a:solidFill>
                <a:srgbClr val="FF0000"/>
              </a:solidFill>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STM shall provide assessors with the application, quality assurance documentation, and other supporting documentation  </a:t>
            </a:r>
            <a:endParaRPr lang="en-US" sz="16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Assessors shall review all aspects of the programs management system</a:t>
            </a:r>
          </a:p>
          <a:p>
            <a:pPr lvl="1"/>
            <a:r>
              <a:rPr lang="en-US" dirty="0">
                <a:latin typeface="Arial" panose="020B0604020202020204" pitchFamily="34" charset="0"/>
                <a:cs typeface="Arial" panose="020B0604020202020204" pitchFamily="34" charset="0"/>
              </a:rPr>
              <a:t>Assessors may request additional documentation from the program</a:t>
            </a:r>
          </a:p>
          <a:p>
            <a:pPr lvl="1"/>
            <a:r>
              <a:rPr lang="en-US" dirty="0">
                <a:latin typeface="Arial" panose="020B0604020202020204" pitchFamily="34" charset="0"/>
                <a:cs typeface="Arial" panose="020B0604020202020204" pitchFamily="34" charset="0"/>
              </a:rPr>
              <a:t>In cases where the assessor in coordination with the STM determines that the management system documentation requires significant revision, DOELAP may require the laboratory to improve its documentation and submit it for further review prior to proceeding with the accreditation process  </a:t>
            </a:r>
            <a:endParaRPr lang="en-US" sz="1600" dirty="0">
              <a:solidFill>
                <a:srgbClr val="FF0000"/>
              </a:solidFill>
              <a:latin typeface="Arial" panose="020B0604020202020204" pitchFamily="34" charset="0"/>
              <a:cs typeface="Arial" panose="020B0604020202020204" pitchFamily="34" charset="0"/>
            </a:endParaRPr>
          </a:p>
          <a:p>
            <a:pPr marL="741363" lvl="1" indent="0">
              <a:buNone/>
            </a:pPr>
            <a:endParaRPr lang="en-US" sz="1700" dirty="0"/>
          </a:p>
          <a:p>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1702713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On-Site Assessment (§4.4)</a:t>
            </a:r>
            <a:endParaRPr lang="en-US" sz="2200" dirty="0"/>
          </a:p>
        </p:txBody>
      </p:sp>
      <p:sp>
        <p:nvSpPr>
          <p:cNvPr id="3" name="Content Placeholder 2"/>
          <p:cNvSpPr>
            <a:spLocks noGrp="1"/>
          </p:cNvSpPr>
          <p:nvPr>
            <p:ph idx="1"/>
          </p:nvPr>
        </p:nvSpPr>
        <p:spPr>
          <a:xfrm>
            <a:off x="381000" y="1600200"/>
            <a:ext cx="8534400" cy="4800600"/>
          </a:xfrm>
        </p:spPr>
        <p:txBody>
          <a:bodyPr/>
          <a:lstStyle/>
          <a:p>
            <a:r>
              <a:rPr lang="en-US" sz="1800" dirty="0">
                <a:latin typeface="Arial" panose="020B0604020202020204" pitchFamily="34" charset="0"/>
                <a:cs typeface="Arial" panose="020B0604020202020204" pitchFamily="34" charset="0"/>
              </a:rPr>
              <a:t>Assessors review program documents and records, observe processes, inspect facilities and equipment, and interview personnel</a:t>
            </a:r>
          </a:p>
          <a:p>
            <a:r>
              <a:rPr lang="en-US" sz="1800" dirty="0">
                <a:latin typeface="Arial" panose="020B0604020202020204" pitchFamily="34" charset="0"/>
                <a:cs typeface="Arial" panose="020B0604020202020204" pitchFamily="34" charset="0"/>
              </a:rPr>
              <a:t>Assessors review previous DOELAP assessment findings to ensure the corrective actions have been implemented</a:t>
            </a:r>
          </a:p>
          <a:p>
            <a:r>
              <a:rPr lang="en-US" sz="1800" dirty="0">
                <a:latin typeface="Arial" panose="020B0604020202020204" pitchFamily="34" charset="0"/>
                <a:cs typeface="Arial" panose="020B0604020202020204" pitchFamily="34" charset="0"/>
              </a:rPr>
              <a:t>Assessors use a checklist provided by DOELAP</a:t>
            </a:r>
          </a:p>
          <a:p>
            <a:r>
              <a:rPr lang="en-US" sz="1800" dirty="0">
                <a:latin typeface="Arial" panose="020B0604020202020204" pitchFamily="34" charset="0"/>
                <a:cs typeface="Arial" panose="020B0604020202020204" pitchFamily="34" charset="0"/>
              </a:rPr>
              <a:t>Checklists include the requirements of DOE-STD-1112-2019, as well as other referenced consensus standards</a:t>
            </a:r>
            <a:endParaRPr lang="en-US" sz="1800" u="sng"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pPr marL="0"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736629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On-Site Assessment (§4.4) continued</a:t>
            </a:r>
            <a:endParaRPr lang="en-US" sz="2200" dirty="0"/>
          </a:p>
        </p:txBody>
      </p:sp>
      <p:sp>
        <p:nvSpPr>
          <p:cNvPr id="3" name="Content Placeholder 2"/>
          <p:cNvSpPr>
            <a:spLocks noGrp="1"/>
          </p:cNvSpPr>
          <p:nvPr>
            <p:ph idx="1"/>
          </p:nvPr>
        </p:nvSpPr>
        <p:spPr>
          <a:xfrm>
            <a:off x="228600" y="1600200"/>
            <a:ext cx="8839200" cy="4800600"/>
          </a:xfrm>
        </p:spPr>
        <p:txBody>
          <a:bodyPr/>
          <a:lstStyle/>
          <a:p>
            <a:pPr marL="1427163" indent="-1427163">
              <a:buNone/>
              <a:tabLst>
                <a:tab pos="1427163" algn="l"/>
              </a:tabLst>
            </a:pPr>
            <a:r>
              <a:rPr lang="en-US" sz="1490" b="1" dirty="0">
                <a:latin typeface="Arial" panose="020B0604020202020204" pitchFamily="34" charset="0"/>
                <a:cs typeface="Arial" panose="020B0604020202020204" pitchFamily="34" charset="0"/>
              </a:rPr>
              <a:t>Observation</a:t>
            </a:r>
            <a:r>
              <a:rPr lang="en-US" sz="1490" dirty="0">
                <a:latin typeface="Arial" panose="020B0604020202020204" pitchFamily="34" charset="0"/>
                <a:cs typeface="Arial" panose="020B0604020202020204" pitchFamily="34" charset="0"/>
              </a:rPr>
              <a:t>:	An observation is a suggested improvement to the personnel dosimetry or radiobioassay program. The suggestion is offered to “fine tune” a program. No action or written response is required</a:t>
            </a:r>
          </a:p>
          <a:p>
            <a:pPr marL="1428750" indent="-1428750">
              <a:buNone/>
              <a:tabLst>
                <a:tab pos="1428750" algn="l"/>
              </a:tabLst>
            </a:pPr>
            <a:r>
              <a:rPr lang="en-US" sz="1490" b="1" dirty="0">
                <a:latin typeface="Arial" panose="020B0604020202020204" pitchFamily="34" charset="0"/>
                <a:cs typeface="Arial" panose="020B0604020202020204" pitchFamily="34" charset="0"/>
              </a:rPr>
              <a:t>Concern</a:t>
            </a:r>
            <a:r>
              <a:rPr lang="en-US" sz="1490" dirty="0">
                <a:latin typeface="Arial" panose="020B0604020202020204" pitchFamily="34" charset="0"/>
                <a:cs typeface="Arial" panose="020B0604020202020204" pitchFamily="34" charset="0"/>
              </a:rPr>
              <a:t>:	A concern is a condition within an element of a personnel dosimetry or radiobioassay program that is considered marginal with respect to compliance with a DOELAP requirement, but </a:t>
            </a:r>
            <a:r>
              <a:rPr lang="en-US" sz="1490" u="sng" dirty="0">
                <a:latin typeface="Arial" panose="020B0604020202020204" pitchFamily="34" charset="0"/>
                <a:cs typeface="Arial" panose="020B0604020202020204" pitchFamily="34" charset="0"/>
              </a:rPr>
              <a:t>does not</a:t>
            </a:r>
            <a:r>
              <a:rPr lang="en-US" sz="1490" dirty="0">
                <a:latin typeface="Arial" panose="020B0604020202020204" pitchFamily="34" charset="0"/>
                <a:cs typeface="Arial" panose="020B0604020202020204" pitchFamily="34" charset="0"/>
              </a:rPr>
              <a:t> have a </a:t>
            </a:r>
            <a:r>
              <a:rPr lang="en-US" sz="1490" u="sng" dirty="0">
                <a:latin typeface="Arial" panose="020B0604020202020204" pitchFamily="34" charset="0"/>
                <a:cs typeface="Arial" panose="020B0604020202020204" pitchFamily="34" charset="0"/>
              </a:rPr>
              <a:t>significant, immediate, and continuing </a:t>
            </a:r>
            <a:r>
              <a:rPr lang="en-US" sz="1490" dirty="0">
                <a:latin typeface="Arial" panose="020B0604020202020204" pitchFamily="34" charset="0"/>
                <a:cs typeface="Arial" panose="020B0604020202020204" pitchFamily="34" charset="0"/>
              </a:rPr>
              <a:t>adverse impact on program quality. Requires a corrective action plan</a:t>
            </a:r>
          </a:p>
          <a:p>
            <a:pPr marL="1428750" indent="-1428750">
              <a:buNone/>
              <a:tabLst>
                <a:tab pos="1428750" algn="l"/>
              </a:tabLst>
            </a:pPr>
            <a:r>
              <a:rPr lang="en-US" sz="1490" b="1" dirty="0">
                <a:latin typeface="Arial" panose="020B0604020202020204" pitchFamily="34" charset="0"/>
                <a:cs typeface="Arial" panose="020B0604020202020204" pitchFamily="34" charset="0"/>
              </a:rPr>
              <a:t>Deficiency</a:t>
            </a:r>
            <a:r>
              <a:rPr lang="en-US" sz="1600" dirty="0">
                <a:latin typeface="Arial" panose="020B0604020202020204" pitchFamily="34" charset="0"/>
                <a:cs typeface="Arial" panose="020B0604020202020204" pitchFamily="34" charset="0"/>
              </a:rPr>
              <a:t>:	</a:t>
            </a:r>
            <a:r>
              <a:rPr lang="en-US" sz="1490" dirty="0">
                <a:latin typeface="Arial" panose="020B0604020202020204" pitchFamily="34" charset="0"/>
                <a:cs typeface="Arial" panose="020B0604020202020204" pitchFamily="34" charset="0"/>
              </a:rPr>
              <a:t>A deficiency is a documented nonconformance with DOELAP requirements that </a:t>
            </a:r>
            <a:r>
              <a:rPr lang="en-US" sz="1490" u="sng" dirty="0">
                <a:latin typeface="Arial" panose="020B0604020202020204" pitchFamily="34" charset="0"/>
                <a:cs typeface="Arial" panose="020B0604020202020204" pitchFamily="34" charset="0"/>
              </a:rPr>
              <a:t>has</a:t>
            </a:r>
            <a:r>
              <a:rPr lang="en-US" sz="1490" dirty="0">
                <a:latin typeface="Arial" panose="020B0604020202020204" pitchFamily="34" charset="0"/>
                <a:cs typeface="Arial" panose="020B0604020202020204" pitchFamily="34" charset="0"/>
              </a:rPr>
              <a:t> a </a:t>
            </a:r>
            <a:r>
              <a:rPr lang="en-US" sz="1490" u="sng" dirty="0">
                <a:latin typeface="Arial" panose="020B0604020202020204" pitchFamily="34" charset="0"/>
                <a:cs typeface="Arial" panose="020B0604020202020204" pitchFamily="34" charset="0"/>
              </a:rPr>
              <a:t>significant, immediate, and continuing </a:t>
            </a:r>
            <a:r>
              <a:rPr lang="en-US" sz="1490" dirty="0">
                <a:latin typeface="Arial" panose="020B0604020202020204" pitchFamily="34" charset="0"/>
                <a:cs typeface="Arial" panose="020B0604020202020204" pitchFamily="34" charset="0"/>
              </a:rPr>
              <a:t>adverse impact on personnel dosimetry or radiobioassay program quality</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490" dirty="0">
                <a:latin typeface="Arial" panose="020B0604020202020204" pitchFamily="34" charset="0"/>
                <a:cs typeface="Arial" panose="020B0604020202020204" pitchFamily="34" charset="0"/>
              </a:rPr>
              <a:t>Requires a corrective action plan completed within 60 days.</a:t>
            </a:r>
          </a:p>
          <a:p>
            <a:pPr marL="1198563" indent="-1198563">
              <a:buNone/>
              <a:tabLst>
                <a:tab pos="1198563" algn="l"/>
              </a:tabLst>
            </a:pPr>
            <a:endParaRPr lang="en-US" sz="1600" dirty="0">
              <a:latin typeface="Arial" panose="020B0604020202020204" pitchFamily="34" charset="0"/>
              <a:cs typeface="Arial" panose="020B0604020202020204" pitchFamily="34" charset="0"/>
            </a:endParaRPr>
          </a:p>
          <a:p>
            <a:pPr marL="1198563" indent="-1198563">
              <a:buNone/>
              <a:tabLst>
                <a:tab pos="1198563" algn="l"/>
              </a:tabLst>
            </a:pPr>
            <a:r>
              <a:rPr lang="en-US" sz="1600" dirty="0">
                <a:latin typeface="Arial" panose="020B0604020202020204" pitchFamily="34" charset="0"/>
                <a:cs typeface="Arial" panose="020B0604020202020204" pitchFamily="34" charset="0"/>
              </a:rPr>
              <a:t>We’ll discuss these in much more detail later on.</a:t>
            </a: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3414229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Corrective Action Plan (§4.5)</a:t>
            </a:r>
            <a:endParaRPr lang="en-US" sz="2200" dirty="0"/>
          </a:p>
        </p:txBody>
      </p:sp>
      <p:sp>
        <p:nvSpPr>
          <p:cNvPr id="3" name="Content Placeholder 2"/>
          <p:cNvSpPr>
            <a:spLocks noGrp="1"/>
          </p:cNvSpPr>
          <p:nvPr>
            <p:ph idx="1"/>
          </p:nvPr>
        </p:nvSpPr>
        <p:spPr>
          <a:xfrm>
            <a:off x="381000" y="1676400"/>
            <a:ext cx="8534400" cy="4724400"/>
          </a:xfrm>
        </p:spPr>
        <p:txBody>
          <a:bodyPr/>
          <a:lstStyle/>
          <a:p>
            <a:r>
              <a:rPr lang="en-US" dirty="0">
                <a:latin typeface="Arial" panose="020B0604020202020204" pitchFamily="34" charset="0"/>
                <a:cs typeface="Arial" panose="020B0604020202020204" pitchFamily="34" charset="0"/>
              </a:rPr>
              <a:t>Program shall submit a corrective action plan through the cognizant Field Element Manager to the STM for approval</a:t>
            </a:r>
          </a:p>
          <a:p>
            <a:r>
              <a:rPr lang="en-US" dirty="0">
                <a:latin typeface="Arial" panose="020B0604020202020204" pitchFamily="34" charset="0"/>
                <a:cs typeface="Arial" panose="020B0604020202020204" pitchFamily="34" charset="0"/>
              </a:rPr>
              <a:t>The corrective action plan should determine the root causes of findings and shall include the actions to be taken to address the concerns and deficiencies, as well as the projected dates of completion of the actions </a:t>
            </a:r>
          </a:p>
          <a:p>
            <a:r>
              <a:rPr lang="en-US" dirty="0">
                <a:latin typeface="Arial" panose="020B0604020202020204" pitchFamily="34" charset="0"/>
                <a:cs typeface="Arial" panose="020B0604020202020204" pitchFamily="34" charset="0"/>
              </a:rPr>
              <a:t>Any significant modifications to the plan shall be communicated to the DOELAP STM and include evidence that the cognizant DOE Field Element Manager has been notified</a:t>
            </a:r>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2069130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Monitoring Visits  (§4.6)</a:t>
            </a:r>
          </a:p>
        </p:txBody>
      </p:sp>
      <p:sp>
        <p:nvSpPr>
          <p:cNvPr id="3" name="Content Placeholder 2"/>
          <p:cNvSpPr>
            <a:spLocks noGrp="1"/>
          </p:cNvSpPr>
          <p:nvPr>
            <p:ph idx="1"/>
          </p:nvPr>
        </p:nvSpPr>
        <p:spPr>
          <a:xfrm>
            <a:off x="457200" y="1524000"/>
            <a:ext cx="8534400" cy="4876800"/>
          </a:xfrm>
        </p:spPr>
        <p:txBody>
          <a:bodyPr/>
          <a:lstStyle/>
          <a:p>
            <a:pPr>
              <a:tabLst>
                <a:tab pos="347663" algn="l"/>
              </a:tabLst>
            </a:pPr>
            <a:r>
              <a:rPr lang="en-US" dirty="0">
                <a:latin typeface="Arial" panose="020B0604020202020204" pitchFamily="34" charset="0"/>
                <a:cs typeface="Arial" panose="020B0604020202020204" pitchFamily="34" charset="0"/>
              </a:rPr>
              <a:t>May be done at any time during an accreditation period</a:t>
            </a:r>
          </a:p>
          <a:p>
            <a:pPr>
              <a:tabLst>
                <a:tab pos="347663" algn="l"/>
              </a:tabLst>
            </a:pPr>
            <a:r>
              <a:rPr lang="en-US" dirty="0">
                <a:latin typeface="Arial" panose="020B0604020202020204" pitchFamily="34" charset="0"/>
                <a:cs typeface="Arial" panose="020B0604020202020204" pitchFamily="34" charset="0"/>
              </a:rPr>
              <a:t>Verify reported changes to a program or to explore the reason(s) for poor performance during performance testing</a:t>
            </a:r>
          </a:p>
          <a:p>
            <a:pPr>
              <a:tabLst>
                <a:tab pos="347663" algn="l"/>
              </a:tabLst>
            </a:pPr>
            <a:r>
              <a:rPr lang="en-US" dirty="0">
                <a:latin typeface="Arial" panose="020B0604020202020204" pitchFamily="34" charset="0"/>
                <a:cs typeface="Arial" panose="020B0604020202020204" pitchFamily="34" charset="0"/>
              </a:rPr>
              <a:t>May be performed for the following reasons</a:t>
            </a:r>
          </a:p>
          <a:p>
            <a:pPr lvl="1">
              <a:tabLst>
                <a:tab pos="347663" algn="l"/>
              </a:tabLst>
            </a:pPr>
            <a:r>
              <a:rPr lang="en-US" dirty="0">
                <a:latin typeface="Arial" panose="020B0604020202020204" pitchFamily="34" charset="0"/>
                <a:cs typeface="Arial" panose="020B0604020202020204" pitchFamily="34" charset="0"/>
              </a:rPr>
              <a:t>As a follow up to previous on-site assessment</a:t>
            </a:r>
          </a:p>
          <a:p>
            <a:pPr lvl="1">
              <a:tabLst>
                <a:tab pos="347663" algn="l"/>
              </a:tabLst>
            </a:pPr>
            <a:r>
              <a:rPr lang="en-US" dirty="0">
                <a:latin typeface="Arial" panose="020B0604020202020204" pitchFamily="34" charset="0"/>
                <a:cs typeface="Arial" panose="020B0604020202020204" pitchFamily="34" charset="0"/>
              </a:rPr>
              <a:t>A continued evaluation of a newly accredited program</a:t>
            </a:r>
          </a:p>
          <a:p>
            <a:pPr lvl="1">
              <a:tabLst>
                <a:tab pos="347663" algn="l"/>
              </a:tabLst>
            </a:pPr>
            <a:r>
              <a:rPr lang="en-US" dirty="0">
                <a:latin typeface="Arial" panose="020B0604020202020204" pitchFamily="34" charset="0"/>
                <a:cs typeface="Arial" panose="020B0604020202020204" pitchFamily="34" charset="0"/>
              </a:rPr>
              <a:t>A follow-up of a poor performance testing session</a:t>
            </a:r>
          </a:p>
          <a:p>
            <a:pPr lvl="1">
              <a:tabLst>
                <a:tab pos="347663" algn="l"/>
              </a:tabLst>
            </a:pPr>
            <a:r>
              <a:rPr lang="en-US" dirty="0">
                <a:latin typeface="Arial" panose="020B0604020202020204" pitchFamily="34" charset="0"/>
                <a:cs typeface="Arial" panose="020B0604020202020204" pitchFamily="34" charset="0"/>
              </a:rPr>
              <a:t>To evaluate recent programmatic changes that could significantly impact the quality of a program</a:t>
            </a:r>
          </a:p>
          <a:p>
            <a:pPr lvl="1">
              <a:tabLst>
                <a:tab pos="347663" algn="l"/>
              </a:tabLst>
            </a:pPr>
            <a:r>
              <a:rPr lang="en-US" dirty="0">
                <a:latin typeface="Arial" panose="020B0604020202020204" pitchFamily="34" charset="0"/>
                <a:cs typeface="Arial" panose="020B0604020202020204" pitchFamily="34" charset="0"/>
              </a:rPr>
              <a:t>To follow up on a technical equivalence request, or</a:t>
            </a:r>
          </a:p>
          <a:p>
            <a:pPr lvl="1">
              <a:tabLst>
                <a:tab pos="347663" algn="l"/>
              </a:tabLst>
            </a:pPr>
            <a:r>
              <a:rPr lang="en-US" dirty="0">
                <a:latin typeface="Arial" panose="020B0604020202020204" pitchFamily="34" charset="0"/>
                <a:cs typeface="Arial" panose="020B0604020202020204" pitchFamily="34" charset="0"/>
              </a:rPr>
              <a:t>At the request of the DOE field element manager.</a:t>
            </a: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360669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Partial Accreditation (§5.3)</a:t>
            </a:r>
          </a:p>
        </p:txBody>
      </p:sp>
      <p:sp>
        <p:nvSpPr>
          <p:cNvPr id="3" name="Content Placeholder 2"/>
          <p:cNvSpPr>
            <a:spLocks noGrp="1"/>
          </p:cNvSpPr>
          <p:nvPr>
            <p:ph idx="1"/>
          </p:nvPr>
        </p:nvSpPr>
        <p:spPr>
          <a:xfrm>
            <a:off x="457200" y="1524000"/>
            <a:ext cx="8534400" cy="4876800"/>
          </a:xfrm>
        </p:spPr>
        <p:txBody>
          <a:bodyPr/>
          <a:lstStyle/>
          <a:p>
            <a:pPr>
              <a:tabLst>
                <a:tab pos="457200" algn="l"/>
              </a:tabLst>
            </a:pPr>
            <a:r>
              <a:rPr lang="en-US" dirty="0">
                <a:latin typeface="Arial" panose="020B0604020202020204" pitchFamily="34" charset="0"/>
                <a:cs typeface="Arial" panose="020B0604020202020204" pitchFamily="34" charset="0"/>
              </a:rPr>
              <a:t>The Administrator may approve partial accreditation for satisfactory performance in one or more of the testing category subsets identified in the application</a:t>
            </a:r>
          </a:p>
          <a:p>
            <a:pPr>
              <a:tabLst>
                <a:tab pos="457200" algn="l"/>
              </a:tabLst>
            </a:pPr>
            <a:r>
              <a:rPr lang="en-US" dirty="0">
                <a:latin typeface="Arial" panose="020B0604020202020204" pitchFamily="34" charset="0"/>
                <a:cs typeface="Arial" panose="020B0604020202020204" pitchFamily="34" charset="0"/>
              </a:rPr>
              <a:t>If a system did not meet the DOELAP performance testing criteria for a particular accreditation category subset, a retest for the failed measurement is scheduled for the next test session</a:t>
            </a:r>
          </a:p>
          <a:p>
            <a:pPr>
              <a:tabLst>
                <a:tab pos="457200" algn="l"/>
              </a:tabLst>
            </a:pPr>
            <a:r>
              <a:rPr lang="en-US" dirty="0">
                <a:latin typeface="Arial" panose="020B0604020202020204" pitchFamily="34" charset="0"/>
                <a:cs typeface="Arial" panose="020B0604020202020204" pitchFamily="34" charset="0"/>
              </a:rPr>
              <a:t>The accreditation process may continue for other requested categories in which the performance testing criteria were met</a:t>
            </a:r>
            <a:endParaRPr lang="en-US" sz="1600" dirty="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3139302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Modifications to Accredited Program (§5.4)</a:t>
            </a:r>
          </a:p>
        </p:txBody>
      </p:sp>
      <p:sp>
        <p:nvSpPr>
          <p:cNvPr id="3" name="Content Placeholder 2"/>
          <p:cNvSpPr>
            <a:spLocks noGrp="1"/>
          </p:cNvSpPr>
          <p:nvPr>
            <p:ph idx="1"/>
          </p:nvPr>
        </p:nvSpPr>
        <p:spPr>
          <a:xfrm>
            <a:off x="457200" y="1524000"/>
            <a:ext cx="8534400" cy="4876800"/>
          </a:xfrm>
        </p:spPr>
        <p:txBody>
          <a:bodyPr/>
          <a:lstStyle/>
          <a:p>
            <a:pPr>
              <a:tabLst>
                <a:tab pos="457200" algn="l"/>
              </a:tabLst>
            </a:pPr>
            <a:r>
              <a:rPr lang="en-US" dirty="0">
                <a:latin typeface="Arial" panose="020B0604020202020204" pitchFamily="34" charset="0"/>
                <a:cs typeface="Arial" panose="020B0604020202020204" pitchFamily="34" charset="0"/>
              </a:rPr>
              <a:t>STM shall be notified whenever changes are made to key personnel, processes, procedures, equipment, facilities, software, or other systems that were listed in the application for accreditation</a:t>
            </a:r>
          </a:p>
          <a:p>
            <a:pPr>
              <a:tabLst>
                <a:tab pos="457200" algn="l"/>
              </a:tabLst>
            </a:pPr>
            <a:r>
              <a:rPr lang="en-US" dirty="0">
                <a:latin typeface="Arial" panose="020B0604020202020204" pitchFamily="34" charset="0"/>
                <a:cs typeface="Arial" panose="020B0604020202020204" pitchFamily="34" charset="0"/>
              </a:rPr>
              <a:t>Routine maintenance, where the processes and quality control are formally documented in the personnel dosimetry or radiobioassay program’s quality assurance documentation, shall not be considered a program modification</a:t>
            </a: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363540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endParaRPr lang="en-US" dirty="0"/>
          </a:p>
        </p:txBody>
      </p:sp>
      <p:sp>
        <p:nvSpPr>
          <p:cNvPr id="3" name="Content Placeholder 2"/>
          <p:cNvSpPr>
            <a:spLocks noGrp="1"/>
          </p:cNvSpPr>
          <p:nvPr>
            <p:ph idx="1"/>
          </p:nvPr>
        </p:nvSpPr>
        <p:spPr>
          <a:xfrm>
            <a:off x="457200" y="1600200"/>
            <a:ext cx="8229600" cy="4800600"/>
          </a:xfrm>
        </p:spPr>
        <p:txBody>
          <a:bodyPr/>
          <a:lstStyle/>
          <a:p>
            <a:r>
              <a:rPr lang="en-US" dirty="0">
                <a:latin typeface="Arial" panose="020B0604020202020204" pitchFamily="34" charset="0"/>
                <a:cs typeface="Arial" panose="020B0604020202020204" pitchFamily="34" charset="0"/>
              </a:rPr>
              <a:t>Currently through RevCom, in response phase</a:t>
            </a:r>
          </a:p>
          <a:p>
            <a:r>
              <a:rPr lang="en-US" dirty="0">
                <a:latin typeface="Arial" panose="020B0604020202020204" pitchFamily="34" charset="0"/>
                <a:cs typeface="Arial" panose="020B0604020202020204" pitchFamily="34" charset="0"/>
              </a:rPr>
              <a:t>Program Administration</a:t>
            </a:r>
          </a:p>
          <a:p>
            <a:r>
              <a:rPr lang="en-US" dirty="0">
                <a:latin typeface="Arial" panose="020B0604020202020204" pitchFamily="34" charset="0"/>
                <a:cs typeface="Arial" panose="020B0604020202020204" pitchFamily="34" charset="0"/>
              </a:rPr>
              <a:t>Accreditation Process</a:t>
            </a:r>
          </a:p>
          <a:p>
            <a:r>
              <a:rPr lang="en-US" dirty="0">
                <a:latin typeface="Arial" panose="020B0604020202020204" pitchFamily="34" charset="0"/>
                <a:cs typeface="Arial" panose="020B0604020202020204" pitchFamily="34" charset="0"/>
              </a:rPr>
              <a:t>Specific performance testing and site assessment criteria</a:t>
            </a:r>
          </a:p>
          <a:p>
            <a:pPr lvl="1"/>
            <a:r>
              <a:rPr lang="en-US" dirty="0">
                <a:latin typeface="Arial" panose="020B0604020202020204" pitchFamily="34" charset="0"/>
                <a:cs typeface="Arial" panose="020B0604020202020204" pitchFamily="34" charset="0"/>
              </a:rPr>
              <a:t>DOE-STD-1112 </a:t>
            </a:r>
            <a:r>
              <a:rPr lang="en-US" i="1" dirty="0">
                <a:latin typeface="Arial" panose="020B0604020202020204" pitchFamily="34" charset="0"/>
                <a:cs typeface="Arial" panose="020B0604020202020204" pitchFamily="34" charset="0"/>
              </a:rPr>
              <a:t>Department of Energy Laboratory Accreditation Program for Radiobioassay</a:t>
            </a:r>
            <a:endParaRPr lang="en-US" i="1" dirty="0"/>
          </a:p>
          <a:p>
            <a:pPr marL="349250" indent="-342900"/>
            <a:r>
              <a:rPr lang="en-US" dirty="0"/>
              <a:t>Applies to DOE Headquarters, field elements, and contractors working to the requirements of 10 CFR 835 </a:t>
            </a:r>
            <a:r>
              <a:rPr lang="en-US" dirty="0">
                <a:latin typeface="Arial" panose="020B0604020202020204" pitchFamily="34" charset="0"/>
                <a:cs typeface="Arial" panose="020B0604020202020204" pitchFamily="34" charset="0"/>
              </a:rPr>
              <a:t>(DOE-STD-1111-2018, DOE-STD-1112-2019)</a:t>
            </a:r>
            <a:endParaRPr lang="en-US" sz="1600" dirty="0">
              <a:solidFill>
                <a:srgbClr val="FF0000"/>
              </a:solidFill>
            </a:endParaRPr>
          </a:p>
          <a:p>
            <a:pPr marL="349250" indent="-342900"/>
            <a:r>
              <a:rPr lang="en-US" dirty="0"/>
              <a:t>Administered by the Office of Worker Safety and Health Policy (EHSS-11)</a:t>
            </a:r>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38435221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Notification to the STM (§5.4.1)</a:t>
            </a:r>
          </a:p>
        </p:txBody>
      </p:sp>
      <p:sp>
        <p:nvSpPr>
          <p:cNvPr id="3" name="Content Placeholder 2"/>
          <p:cNvSpPr>
            <a:spLocks noGrp="1"/>
          </p:cNvSpPr>
          <p:nvPr>
            <p:ph idx="1"/>
          </p:nvPr>
        </p:nvSpPr>
        <p:spPr>
          <a:xfrm>
            <a:off x="457200" y="1600200"/>
            <a:ext cx="8534400" cy="4800600"/>
          </a:xfrm>
        </p:spPr>
        <p:txBody>
          <a:bodyPr/>
          <a:lstStyle/>
          <a:p>
            <a:pPr>
              <a:tabLst>
                <a:tab pos="347663" algn="l"/>
              </a:tabLst>
            </a:pPr>
            <a:r>
              <a:rPr lang="en-US" dirty="0">
                <a:latin typeface="Arial" panose="020B0604020202020204" pitchFamily="34" charset="0"/>
                <a:cs typeface="Arial" panose="020B0604020202020204" pitchFamily="34" charset="0"/>
              </a:rPr>
              <a:t>Modifications, deletions, or additions to systems, processes, equipment, or facilities that were identified in the application of accreditation, that could affect the quality of the data, or that may indirectly impact the personnel dosimetry or radiobioassay program’s ability to accurately perform, record, and report results; or a change in contact information for key personnel or organization structure shall be reported to the STM within 45 days prior to the change, if feasible. </a:t>
            </a:r>
          </a:p>
          <a:p>
            <a:pPr>
              <a:tabLst>
                <a:tab pos="347663" algn="l"/>
              </a:tabLst>
            </a:pPr>
            <a:r>
              <a:rPr lang="en-US" dirty="0">
                <a:latin typeface="Arial" panose="020B0604020202020204" pitchFamily="34" charset="0"/>
                <a:cs typeface="Arial" panose="020B0604020202020204" pitchFamily="34" charset="0"/>
              </a:rPr>
              <a:t>Notification of modifications shall be made via email or by official letter correspondence to the DOELAP STM, with a copy to the cognizant Field Element Manager. The DOELAP STM may require additional information or a demonstration of technical equivalence in order to evaluate the status of the accreditation with respect to the modification or to ensure that the modifications meet DOELAP requirements</a:t>
            </a:r>
            <a:r>
              <a:rPr lang="en-US" dirty="0">
                <a:effectLst/>
                <a:latin typeface="Calibri" panose="020F0502020204030204" pitchFamily="34" charset="0"/>
                <a:ea typeface="Times New Roman" panose="02020603050405020304" pitchFamily="18" charset="0"/>
                <a:cs typeface="Times New Roman" panose="02020603050405020304" pitchFamily="18" charset="0"/>
              </a:rPr>
              <a:t>.</a:t>
            </a:r>
            <a:endParaRPr lang="en-US" dirty="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5595434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Technical Equivalence (§5.4.2)</a:t>
            </a:r>
          </a:p>
        </p:txBody>
      </p:sp>
      <p:sp>
        <p:nvSpPr>
          <p:cNvPr id="3" name="Content Placeholder 2"/>
          <p:cNvSpPr>
            <a:spLocks noGrp="1"/>
          </p:cNvSpPr>
          <p:nvPr>
            <p:ph idx="1"/>
          </p:nvPr>
        </p:nvSpPr>
        <p:spPr>
          <a:xfrm>
            <a:off x="228600" y="1524000"/>
            <a:ext cx="8763000" cy="4876800"/>
          </a:xfrm>
        </p:spPr>
        <p:txBody>
          <a:bodyPr/>
          <a:lstStyle/>
          <a:p>
            <a:pPr>
              <a:tabLst>
                <a:tab pos="457200" algn="l"/>
              </a:tabLst>
            </a:pPr>
            <a:r>
              <a:rPr lang="en-US" sz="1800" dirty="0">
                <a:latin typeface="Arial" panose="020B0604020202020204" pitchFamily="34" charset="0"/>
                <a:cs typeface="Arial" panose="020B0604020202020204" pitchFamily="34" charset="0"/>
              </a:rPr>
              <a:t>Modifications to processes, equipment, or facilities that are different from the DOELAP accredited configuration and directly impact the ability to accurately perform, record, or report dosimeter or radiobioassay results shall require a demonstration of technical equivalence showing the modifications meet or exceed accredited capabilities and commitments as stated in the DOELAP application or quality assurance documentation. Replacement of identical or addition of similar equipment (</a:t>
            </a:r>
            <a:r>
              <a:rPr lang="en-US" sz="1800" dirty="0">
                <a:highlight>
                  <a:srgbClr val="FFFF00"/>
                </a:highlight>
                <a:latin typeface="Arial" panose="020B0604020202020204" pitchFamily="34" charset="0"/>
                <a:cs typeface="Arial" panose="020B0604020202020204" pitchFamily="34" charset="0"/>
              </a:rPr>
              <a:t>like for like</a:t>
            </a:r>
            <a:r>
              <a:rPr lang="en-US" sz="1800" dirty="0">
                <a:latin typeface="Arial" panose="020B0604020202020204" pitchFamily="34" charset="0"/>
                <a:cs typeface="Arial" panose="020B0604020202020204" pitchFamily="34" charset="0"/>
              </a:rPr>
              <a:t>) shall not normally meet the criteria of a technical equivalence. Demonstrations of technical equivalence shall be reported in writing to the DOELAP STM 45 days prior to the proposed implementation date, if feasible. Examples of modifications that require technical equivalence include: </a:t>
            </a:r>
          </a:p>
          <a:p>
            <a:pPr marL="914400" marR="0" lvl="0" indent="-452438">
              <a:lnSpc>
                <a:spcPct val="115000"/>
              </a:lnSpc>
              <a:spcBef>
                <a:spcPts val="0"/>
              </a:spcBef>
              <a:spcAft>
                <a:spcPts val="0"/>
              </a:spcAft>
              <a:buFont typeface="Symbol" panose="05050102010706020507" pitchFamily="18" charset="2"/>
              <a:buChar char=""/>
            </a:pPr>
            <a:r>
              <a:rPr lang="en-US" sz="1800" dirty="0">
                <a:latin typeface="Arial" panose="020B0604020202020204" pitchFamily="34" charset="0"/>
                <a:cs typeface="Arial" panose="020B0604020202020204" pitchFamily="34" charset="0"/>
              </a:rPr>
              <a:t>Changes to critical software,</a:t>
            </a:r>
          </a:p>
          <a:p>
            <a:pPr marL="914400" marR="0" lvl="0" indent="-452438">
              <a:lnSpc>
                <a:spcPct val="115000"/>
              </a:lnSpc>
              <a:spcBef>
                <a:spcPts val="0"/>
              </a:spcBef>
              <a:spcAft>
                <a:spcPts val="0"/>
              </a:spcAft>
              <a:buFont typeface="Symbol" panose="05050102010706020507" pitchFamily="18" charset="2"/>
              <a:buChar char=""/>
            </a:pPr>
            <a:r>
              <a:rPr lang="en-US" sz="1800" dirty="0">
                <a:latin typeface="Arial" panose="020B0604020202020204" pitchFamily="34" charset="0"/>
                <a:cs typeface="Arial" panose="020B0604020202020204" pitchFamily="34" charset="0"/>
              </a:rPr>
              <a:t>Changes to a dose calculation algorithm,</a:t>
            </a:r>
          </a:p>
          <a:p>
            <a:pPr marL="914400" marR="0" lvl="0" indent="-452438">
              <a:lnSpc>
                <a:spcPct val="115000"/>
              </a:lnSpc>
              <a:spcBef>
                <a:spcPts val="0"/>
              </a:spcBef>
              <a:spcAft>
                <a:spcPts val="0"/>
              </a:spcAft>
              <a:buFont typeface="Symbol" panose="05050102010706020507" pitchFamily="18" charset="2"/>
              <a:buChar char=""/>
            </a:pPr>
            <a:r>
              <a:rPr lang="en-US" sz="1800" dirty="0">
                <a:latin typeface="Arial" panose="020B0604020202020204" pitchFamily="34" charset="0"/>
                <a:cs typeface="Arial" panose="020B0604020202020204" pitchFamily="34" charset="0"/>
              </a:rPr>
              <a:t>Changes to the analysis mode,</a:t>
            </a:r>
          </a:p>
          <a:p>
            <a:pPr marL="914400" marR="0" lvl="0" indent="-452438">
              <a:lnSpc>
                <a:spcPct val="115000"/>
              </a:lnSpc>
              <a:spcBef>
                <a:spcPts val="0"/>
              </a:spcBef>
              <a:spcAft>
                <a:spcPts val="0"/>
              </a:spcAft>
              <a:buFont typeface="Symbol" panose="05050102010706020507" pitchFamily="18" charset="2"/>
              <a:buChar char=""/>
            </a:pPr>
            <a:r>
              <a:rPr lang="en-US" sz="1800" dirty="0">
                <a:latin typeface="Arial" panose="020B0604020202020204" pitchFamily="34" charset="0"/>
                <a:cs typeface="Arial" panose="020B0604020202020204" pitchFamily="34" charset="0"/>
              </a:rPr>
              <a:t>Changes to analytical procedures or methods, and</a:t>
            </a:r>
          </a:p>
          <a:p>
            <a:pPr marL="914400" marR="0" lvl="0" indent="-452438">
              <a:lnSpc>
                <a:spcPct val="115000"/>
              </a:lnSpc>
              <a:spcBef>
                <a:spcPts val="0"/>
              </a:spcBef>
              <a:spcAft>
                <a:spcPts val="0"/>
              </a:spcAft>
              <a:buFont typeface="Symbol" panose="05050102010706020507" pitchFamily="18" charset="2"/>
              <a:buChar char=""/>
            </a:pPr>
            <a:r>
              <a:rPr lang="en-US" sz="1800" dirty="0">
                <a:latin typeface="Arial" panose="020B0604020202020204" pitchFamily="34" charset="0"/>
                <a:cs typeface="Arial" panose="020B0604020202020204" pitchFamily="34" charset="0"/>
              </a:rPr>
              <a:t>Employment of new procedures or methods.</a:t>
            </a: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407664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Technical Equivalence (§5.4.2) continued</a:t>
            </a:r>
          </a:p>
        </p:txBody>
      </p:sp>
      <p:sp>
        <p:nvSpPr>
          <p:cNvPr id="3" name="Content Placeholder 2"/>
          <p:cNvSpPr>
            <a:spLocks noGrp="1"/>
          </p:cNvSpPr>
          <p:nvPr>
            <p:ph idx="1"/>
          </p:nvPr>
        </p:nvSpPr>
        <p:spPr>
          <a:xfrm>
            <a:off x="457200" y="1524000"/>
            <a:ext cx="8534400" cy="4876800"/>
          </a:xfrm>
        </p:spPr>
        <p:txBody>
          <a:bodyPr/>
          <a:lstStyle/>
          <a:p>
            <a:pPr>
              <a:tabLst>
                <a:tab pos="457200" algn="l"/>
              </a:tabLst>
            </a:pPr>
            <a:r>
              <a:rPr lang="en-US" sz="1700" dirty="0">
                <a:latin typeface="Arial" panose="020B0604020202020204" pitchFamily="34" charset="0"/>
                <a:cs typeface="Arial" panose="020B0604020202020204" pitchFamily="34" charset="0"/>
              </a:rPr>
              <a:t>It is recommended that the DOELAP APR discuss the details of the modification and proposed technical verification plan with the DOELAP STM prior to performing the testing needed to show technical equivalence. The DOELAP STM may be able to provide additional guidance to ensure the technical equivalence documentation meets DOELAP requirements.</a:t>
            </a:r>
          </a:p>
          <a:p>
            <a:pPr>
              <a:tabLst>
                <a:tab pos="457200" algn="l"/>
              </a:tabLst>
            </a:pPr>
            <a:r>
              <a:rPr lang="en-US" sz="1700" dirty="0">
                <a:effectLst/>
                <a:latin typeface="Arial" panose="020B0604020202020204" pitchFamily="34" charset="0"/>
                <a:ea typeface="Times New Roman" panose="02020603050405020304" pitchFamily="18" charset="0"/>
                <a:cs typeface="Arial" panose="020B0604020202020204" pitchFamily="34" charset="0"/>
              </a:rPr>
              <a:t>Eviden</a:t>
            </a:r>
            <a:r>
              <a:rPr lang="en-US" sz="1700" dirty="0">
                <a:latin typeface="Arial" panose="020B0604020202020204" pitchFamily="34" charset="0"/>
                <a:ea typeface="Times New Roman" panose="02020603050405020304" pitchFamily="18" charset="0"/>
                <a:cs typeface="Arial" panose="020B0604020202020204" pitchFamily="34" charset="0"/>
              </a:rPr>
              <a:t>ce </a:t>
            </a:r>
            <a:r>
              <a:rPr lang="en-US" sz="1700" dirty="0">
                <a:latin typeface="Arial" panose="020B0604020202020204" pitchFamily="34" charset="0"/>
                <a:cs typeface="Arial" panose="020B0604020202020204" pitchFamily="34" charset="0"/>
              </a:rPr>
              <a:t>shall be submitted supporting a conclusion that the modified personnel dosimetry or radiobioassay program will be technically equivalent or superior to the accredited personnel dosimetry or radiobioassay program. </a:t>
            </a:r>
          </a:p>
          <a:p>
            <a:pPr>
              <a:tabLst>
                <a:tab pos="457200" algn="l"/>
              </a:tabLst>
            </a:pPr>
            <a:r>
              <a:rPr lang="en-US" sz="1700" dirty="0">
                <a:latin typeface="Arial" panose="020B0604020202020204" pitchFamily="34" charset="0"/>
                <a:cs typeface="Arial" panose="020B0604020202020204" pitchFamily="34" charset="0"/>
              </a:rPr>
              <a:t>Documentation to support technical equivalence shall be routed through the cognizant Field Element Manager for approval prior to being sent to the DOELAP STM. </a:t>
            </a:r>
          </a:p>
          <a:p>
            <a:pPr>
              <a:tabLst>
                <a:tab pos="457200" algn="l"/>
              </a:tabLst>
            </a:pPr>
            <a:r>
              <a:rPr lang="en-US" sz="1700" dirty="0">
                <a:latin typeface="Arial" panose="020B0604020202020204" pitchFamily="34" charset="0"/>
                <a:cs typeface="Arial" panose="020B0604020202020204" pitchFamily="34" charset="0"/>
              </a:rPr>
              <a:t>The DOELAP STM will review the documentation and may request DOELAP Oversight Board support. </a:t>
            </a:r>
          </a:p>
          <a:p>
            <a:pPr>
              <a:tabLst>
                <a:tab pos="457200" algn="l"/>
              </a:tabLst>
            </a:pPr>
            <a:r>
              <a:rPr lang="en-US" sz="1700" dirty="0">
                <a:latin typeface="Arial" panose="020B0604020202020204" pitchFamily="34" charset="0"/>
                <a:cs typeface="Arial" panose="020B0604020202020204" pitchFamily="34" charset="0"/>
              </a:rPr>
              <a:t>DOELAP Administrator makes a final determination and notification. </a:t>
            </a:r>
          </a:p>
          <a:p>
            <a:pPr>
              <a:tabLst>
                <a:tab pos="457200" algn="l"/>
              </a:tabLst>
            </a:pPr>
            <a:r>
              <a:rPr lang="en-US" sz="1700" dirty="0">
                <a:latin typeface="Arial" panose="020B0604020202020204" pitchFamily="34" charset="0"/>
                <a:cs typeface="Arial" panose="020B0604020202020204" pitchFamily="34" charset="0"/>
              </a:rPr>
              <a:t>The DOELAP STM or the DOELAP Administrator may require additional information or verifications to be performed before granting technical equivalence.</a:t>
            </a:r>
          </a:p>
          <a:p>
            <a:pPr>
              <a:tabLst>
                <a:tab pos="457200" algn="l"/>
              </a:tabLst>
            </a:pPr>
            <a:endParaRPr lang="en-US" sz="1700" dirty="0">
              <a:latin typeface="Arial" panose="020B0604020202020204" pitchFamily="34" charset="0"/>
              <a:cs typeface="Arial" panose="020B0604020202020204" pitchFamily="34" charset="0"/>
            </a:endParaRPr>
          </a:p>
          <a:p>
            <a:pPr marL="0" indent="0">
              <a:buNone/>
              <a:tabLst>
                <a:tab pos="457200" algn="l"/>
              </a:tabLst>
            </a:pPr>
            <a:endParaRPr lang="en-US" sz="1600" dirty="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805405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Amendment (§5.5)</a:t>
            </a:r>
          </a:p>
        </p:txBody>
      </p:sp>
      <p:sp>
        <p:nvSpPr>
          <p:cNvPr id="3" name="Content Placeholder 2"/>
          <p:cNvSpPr>
            <a:spLocks noGrp="1"/>
          </p:cNvSpPr>
          <p:nvPr>
            <p:ph idx="1"/>
          </p:nvPr>
        </p:nvSpPr>
        <p:spPr>
          <a:xfrm>
            <a:off x="457200" y="1676400"/>
            <a:ext cx="8534400" cy="4724400"/>
          </a:xfrm>
        </p:spPr>
        <p:txBody>
          <a:bodyPr/>
          <a:lstStyle/>
          <a:p>
            <a:pPr>
              <a:tabLst>
                <a:tab pos="457200" algn="l"/>
              </a:tabLst>
            </a:pPr>
            <a:r>
              <a:rPr lang="en-US" sz="1600" dirty="0">
                <a:latin typeface="Arial" panose="020B0604020202020204" pitchFamily="34" charset="0"/>
                <a:cs typeface="Arial" panose="020B0604020202020204" pitchFamily="34" charset="0"/>
              </a:rPr>
              <a:t>Significant changes to this section</a:t>
            </a:r>
          </a:p>
          <a:p>
            <a:pPr>
              <a:tabLst>
                <a:tab pos="457200" algn="l"/>
              </a:tabLst>
            </a:pPr>
            <a:r>
              <a:rPr lang="en-US" sz="1600" dirty="0">
                <a:latin typeface="Arial" panose="020B0604020202020204" pitchFamily="34" charset="0"/>
                <a:cs typeface="Arial" panose="020B0604020202020204" pitchFamily="34" charset="0"/>
              </a:rPr>
              <a:t>A change to the </a:t>
            </a:r>
            <a:r>
              <a:rPr lang="en-US" sz="1600" dirty="0">
                <a:highlight>
                  <a:srgbClr val="FFFF00"/>
                </a:highlight>
                <a:latin typeface="Arial" panose="020B0604020202020204" pitchFamily="34" charset="0"/>
                <a:cs typeface="Arial" panose="020B0604020202020204" pitchFamily="34" charset="0"/>
              </a:rPr>
              <a:t>scope</a:t>
            </a:r>
            <a:r>
              <a:rPr lang="en-US" sz="1600" dirty="0">
                <a:latin typeface="Arial" panose="020B0604020202020204" pitchFamily="34" charset="0"/>
                <a:cs typeface="Arial" panose="020B0604020202020204" pitchFamily="34" charset="0"/>
              </a:rPr>
              <a:t> of an accredited or qualified personnel dosimetry or radiobioassay program shall be authorized by an </a:t>
            </a:r>
            <a:r>
              <a:rPr lang="en-US" sz="1600" dirty="0">
                <a:highlight>
                  <a:srgbClr val="FFFF00"/>
                </a:highlight>
                <a:latin typeface="Arial" panose="020B0604020202020204" pitchFamily="34" charset="0"/>
                <a:cs typeface="Arial" panose="020B0604020202020204" pitchFamily="34" charset="0"/>
              </a:rPr>
              <a:t>amendment to the Conditions of Accreditation (or Vendor Qualification</a:t>
            </a:r>
            <a:r>
              <a:rPr lang="en-US" sz="1600" dirty="0">
                <a:latin typeface="Arial" panose="020B0604020202020204" pitchFamily="34" charset="0"/>
                <a:cs typeface="Arial" panose="020B0604020202020204" pitchFamily="34" charset="0"/>
              </a:rPr>
              <a:t>, see Section 7.) prior to affecting the change. A request for an accreditation amendment should be received by the DOELAP STM no less than 45 calendar days, if feasible, before the proposed date of the change for issuance of a timely response </a:t>
            </a:r>
          </a:p>
          <a:p>
            <a:pPr>
              <a:tabLst>
                <a:tab pos="457200" algn="l"/>
              </a:tabLst>
            </a:pPr>
            <a:r>
              <a:rPr lang="en-US" sz="1600" dirty="0">
                <a:latin typeface="Arial" panose="020B0604020202020204" pitchFamily="34" charset="0"/>
                <a:cs typeface="Arial" panose="020B0604020202020204" pitchFamily="34" charset="0"/>
              </a:rPr>
              <a:t>A demonstration of technical equivalence and performance testing may be required prior to approving an accreditation amendment. The DOELAP APR should discuss the details of the proposed modification with the DOELAP STM in advance of requesting an accreditation amendment </a:t>
            </a:r>
          </a:p>
          <a:p>
            <a:pPr>
              <a:tabLst>
                <a:tab pos="457200" algn="l"/>
              </a:tabLst>
            </a:pPr>
            <a:r>
              <a:rPr lang="en-US" sz="1600" dirty="0">
                <a:latin typeface="Arial" panose="020B0604020202020204" pitchFamily="34" charset="0"/>
                <a:cs typeface="Arial" panose="020B0604020202020204" pitchFamily="34" charset="0"/>
              </a:rPr>
              <a:t>Documentation to support the proposed accreditation amendment shall be routed through the cognizant Field Element Manager for approval prior to being sent to the DOELAP STM. The DOELAP STM shall review the documentation and may request DOELAP Oversight Board support in the review of the proposed accreditation amendment. A recommendation shall be provided to the DOELAP Administrator, who shall make a final determination and notification.</a:t>
            </a: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29047208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Appeals (§5.6)</a:t>
            </a:r>
          </a:p>
        </p:txBody>
      </p:sp>
      <p:sp>
        <p:nvSpPr>
          <p:cNvPr id="3" name="Content Placeholder 2"/>
          <p:cNvSpPr>
            <a:spLocks noGrp="1"/>
          </p:cNvSpPr>
          <p:nvPr>
            <p:ph idx="1"/>
          </p:nvPr>
        </p:nvSpPr>
        <p:spPr>
          <a:xfrm>
            <a:off x="457200" y="1600200"/>
            <a:ext cx="8534400" cy="4800600"/>
          </a:xfrm>
        </p:spPr>
        <p:txBody>
          <a:bodyPr/>
          <a:lstStyle/>
          <a:p>
            <a:pPr>
              <a:tabLst>
                <a:tab pos="457200" algn="l"/>
              </a:tabLst>
            </a:pPr>
            <a:r>
              <a:rPr lang="en-US" sz="1800" dirty="0">
                <a:latin typeface="Arial" panose="020B0604020202020204" pitchFamily="34" charset="0"/>
                <a:cs typeface="Arial" panose="020B0604020202020204" pitchFamily="34" charset="0"/>
              </a:rPr>
              <a:t>A Program may petition the DOELAP Administrator to appeal an adverse determination regarding </a:t>
            </a:r>
          </a:p>
          <a:p>
            <a:pPr lvl="1">
              <a:tabLst>
                <a:tab pos="457200" algn="l"/>
              </a:tabLst>
            </a:pPr>
            <a:r>
              <a:rPr lang="en-US" sz="1600" dirty="0">
                <a:latin typeface="Arial" panose="020B0604020202020204" pitchFamily="34" charset="0"/>
                <a:cs typeface="Arial" panose="020B0604020202020204" pitchFamily="34" charset="0"/>
              </a:rPr>
              <a:t>accreditation, including revoking all or part of the program’s scope of accreditation, </a:t>
            </a:r>
          </a:p>
          <a:p>
            <a:pPr lvl="1">
              <a:tabLst>
                <a:tab pos="457200" algn="l"/>
              </a:tabLst>
            </a:pPr>
            <a:r>
              <a:rPr lang="en-US" sz="1600" dirty="0">
                <a:latin typeface="Arial" panose="020B0604020202020204" pitchFamily="34" charset="0"/>
                <a:cs typeface="Arial" panose="020B0604020202020204" pitchFamily="34" charset="0"/>
              </a:rPr>
              <a:t>denial of technical equivalence, or </a:t>
            </a:r>
          </a:p>
          <a:p>
            <a:pPr lvl="1">
              <a:tabLst>
                <a:tab pos="457200" algn="l"/>
              </a:tabLst>
            </a:pPr>
            <a:r>
              <a:rPr lang="en-US" sz="1600" dirty="0">
                <a:latin typeface="Arial" panose="020B0604020202020204" pitchFamily="34" charset="0"/>
                <a:cs typeface="Arial" panose="020B0604020202020204" pitchFamily="34" charset="0"/>
              </a:rPr>
              <a:t>denial of amendment requests</a:t>
            </a:r>
          </a:p>
          <a:p>
            <a:pPr>
              <a:tabLst>
                <a:tab pos="457200" algn="l"/>
              </a:tabLst>
            </a:pPr>
            <a:r>
              <a:rPr lang="en-US" sz="1800" dirty="0">
                <a:latin typeface="Arial" panose="020B0604020202020204" pitchFamily="34" charset="0"/>
                <a:cs typeface="Arial" panose="020B0604020202020204" pitchFamily="34" charset="0"/>
              </a:rPr>
              <a:t>Petition to appeal shall be submitted to the DOELAP Administrator no later than 45 days following the receipt of an adverse determination letter</a:t>
            </a:r>
            <a:r>
              <a:rPr lang="en-US" dirty="0">
                <a:latin typeface="Arial" panose="020B0604020202020204" pitchFamily="34" charset="0"/>
                <a:cs typeface="Arial" panose="020B0604020202020204" pitchFamily="34" charset="0"/>
              </a:rPr>
              <a:t>.</a:t>
            </a:r>
          </a:p>
          <a:p>
            <a:pPr>
              <a:tabLst>
                <a:tab pos="457200" algn="l"/>
              </a:tabLst>
            </a:pPr>
            <a:r>
              <a:rPr lang="en-US" sz="1800" dirty="0">
                <a:latin typeface="Arial" panose="020B0604020202020204" pitchFamily="34" charset="0"/>
                <a:cs typeface="Arial" panose="020B0604020202020204" pitchFamily="34" charset="0"/>
              </a:rPr>
              <a:t>The petition should explain the reason(s) for the appeal, including appropriate supporting documentation, and shall be submitted to the cognizant field element manager before forwarding to the DOELAP Administrator</a:t>
            </a:r>
            <a:endParaRPr lang="en-US" sz="1800" dirty="0">
              <a:solidFill>
                <a:srgbClr val="FF0000"/>
              </a:solidFill>
              <a:latin typeface="Arial" panose="020B0604020202020204" pitchFamily="34" charset="0"/>
              <a:cs typeface="Arial" panose="020B0604020202020204" pitchFamily="34" charset="0"/>
            </a:endParaRPr>
          </a:p>
          <a:p>
            <a:pPr>
              <a:tabLst>
                <a:tab pos="457200" algn="l"/>
              </a:tabLst>
            </a:pPr>
            <a:r>
              <a:rPr lang="en-US" sz="1800" dirty="0">
                <a:latin typeface="Arial" panose="020B0604020202020204" pitchFamily="34" charset="0"/>
                <a:cs typeface="Arial" panose="020B0604020202020204" pitchFamily="34" charset="0"/>
              </a:rPr>
              <a:t>Petition to appeal will be investigated by the DOELAP Administrator.  The Administrator may select a group of qualified experts, who are independent of the program petitioning the appeal, to investigate the appeal and provide recommendations.</a:t>
            </a: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3265660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Accreditations in Good Standing (§5.7)</a:t>
            </a:r>
          </a:p>
        </p:txBody>
      </p:sp>
      <p:sp>
        <p:nvSpPr>
          <p:cNvPr id="3" name="Content Placeholder 2"/>
          <p:cNvSpPr>
            <a:spLocks noGrp="1"/>
          </p:cNvSpPr>
          <p:nvPr>
            <p:ph idx="1"/>
          </p:nvPr>
        </p:nvSpPr>
        <p:spPr/>
        <p:txBody>
          <a:bodyPr/>
          <a:lstStyle/>
          <a:p>
            <a:pPr>
              <a:tabLst>
                <a:tab pos="457200" algn="l"/>
              </a:tabLst>
            </a:pPr>
            <a:r>
              <a:rPr lang="en-US" dirty="0">
                <a:latin typeface="Arial" panose="020B0604020202020204" pitchFamily="34" charset="0"/>
                <a:cs typeface="Arial" panose="020B0604020202020204" pitchFamily="34" charset="0"/>
              </a:rPr>
              <a:t>When the program submits the DOELAP application before the application deadline and </a:t>
            </a:r>
            <a:r>
              <a:rPr lang="en-US" u="sng" dirty="0">
                <a:latin typeface="Arial" panose="020B0604020202020204" pitchFamily="34" charset="0"/>
                <a:cs typeface="Arial" panose="020B0604020202020204" pitchFamily="34" charset="0"/>
              </a:rPr>
              <a:t>participates during their regularly assigned test cycle and on-site assessment  </a:t>
            </a:r>
            <a:endParaRPr lang="en-US" sz="1600" dirty="0">
              <a:solidFill>
                <a:srgbClr val="FF0000"/>
              </a:solidFill>
              <a:latin typeface="Arial" panose="020B0604020202020204" pitchFamily="34" charset="0"/>
              <a:cs typeface="Arial" panose="020B0604020202020204" pitchFamily="34" charset="0"/>
            </a:endParaRPr>
          </a:p>
          <a:p>
            <a:pPr lvl="1">
              <a:tabLst>
                <a:tab pos="457200" algn="l"/>
              </a:tabLst>
            </a:pPr>
            <a:r>
              <a:rPr lang="en-US" dirty="0">
                <a:latin typeface="Arial" panose="020B0604020202020204" pitchFamily="34" charset="0"/>
                <a:cs typeface="Arial" panose="020B0604020202020204" pitchFamily="34" charset="0"/>
              </a:rPr>
              <a:t>The program’s current accreditation will remain in good standing until an official decision is made by DOELAP</a:t>
            </a:r>
          </a:p>
          <a:p>
            <a:pPr lvl="1">
              <a:tabLst>
                <a:tab pos="457200" algn="l"/>
              </a:tabLst>
            </a:pPr>
            <a:r>
              <a:rPr lang="en-US" dirty="0">
                <a:latin typeface="Arial" panose="020B0604020202020204" pitchFamily="34" charset="0"/>
                <a:cs typeface="Arial" panose="020B0604020202020204" pitchFamily="34" charset="0"/>
              </a:rPr>
              <a:t>This includes accreditations that are past the effective end date of their current accreditation and awaiting a formal decision from DOELAP on the accreditation renewal</a:t>
            </a:r>
          </a:p>
          <a:p>
            <a:endParaRPr lang="en-US" dirty="0"/>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181783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Correspondence (§6)</a:t>
            </a:r>
          </a:p>
        </p:txBody>
      </p:sp>
      <p:sp>
        <p:nvSpPr>
          <p:cNvPr id="3" name="Content Placeholder 2"/>
          <p:cNvSpPr>
            <a:spLocks noGrp="1"/>
          </p:cNvSpPr>
          <p:nvPr>
            <p:ph idx="1"/>
          </p:nvPr>
        </p:nvSpPr>
        <p:spPr/>
        <p:txBody>
          <a:bodyPr/>
          <a:lstStyle/>
          <a:p>
            <a:pPr>
              <a:tabLst>
                <a:tab pos="457200" algn="l"/>
              </a:tabLst>
            </a:pPr>
            <a:r>
              <a:rPr lang="en-US" sz="1800" dirty="0">
                <a:latin typeface="Arial" panose="020B0604020202020204" pitchFamily="34" charset="0"/>
                <a:cs typeface="Arial" panose="020B0604020202020204" pitchFamily="34" charset="0"/>
              </a:rPr>
              <a:t>An initial submittal, e.g. an application, a request, a corrective action plan, to a DOELAP field element or contractor shall include evidence that the submittal has been formally reviewed and approved by the cognizant DOE field element manager</a:t>
            </a:r>
          </a:p>
          <a:p>
            <a:pPr>
              <a:tabLst>
                <a:tab pos="457200" algn="l"/>
              </a:tabLst>
            </a:pPr>
            <a:r>
              <a:rPr lang="en-US" sz="1800" dirty="0">
                <a:latin typeface="Arial" panose="020B0604020202020204" pitchFamily="34" charset="0"/>
                <a:cs typeface="Arial" panose="020B0604020202020204" pitchFamily="34" charset="0"/>
              </a:rPr>
              <a:t>Subsequent submittals to DOELAP shall include evidence that the cognizant DOE field element manager has been notified</a:t>
            </a: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5886879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Vendor Qualification (§7.1)</a:t>
            </a:r>
          </a:p>
        </p:txBody>
      </p:sp>
      <p:sp>
        <p:nvSpPr>
          <p:cNvPr id="3" name="Content Placeholder 2"/>
          <p:cNvSpPr>
            <a:spLocks noGrp="1"/>
          </p:cNvSpPr>
          <p:nvPr>
            <p:ph idx="1"/>
          </p:nvPr>
        </p:nvSpPr>
        <p:spPr/>
        <p:txBody>
          <a:bodyPr/>
          <a:lstStyle/>
          <a:p>
            <a:pPr>
              <a:tabLst>
                <a:tab pos="457200" algn="l"/>
              </a:tabLst>
            </a:pPr>
            <a:r>
              <a:rPr lang="en-US" sz="1700" dirty="0">
                <a:latin typeface="Arial" panose="020B0604020202020204" pitchFamily="34" charset="0"/>
                <a:cs typeface="Arial" panose="020B0604020202020204" pitchFamily="34" charset="0"/>
              </a:rPr>
              <a:t>NOT an accreditation</a:t>
            </a:r>
          </a:p>
          <a:p>
            <a:pPr>
              <a:tabLst>
                <a:tab pos="457200" algn="l"/>
              </a:tabLst>
            </a:pPr>
            <a:r>
              <a:rPr lang="en-US" sz="1700" dirty="0">
                <a:latin typeface="Arial" panose="020B0604020202020204" pitchFamily="34" charset="0"/>
                <a:cs typeface="Arial" panose="020B0604020202020204" pitchFamily="34" charset="0"/>
              </a:rPr>
              <a:t>Process by which a commercial vendor is evaluated to determine if it can provide dosimetry services that meet DOELAP requirements</a:t>
            </a:r>
          </a:p>
          <a:p>
            <a:pPr lvl="1">
              <a:tabLst>
                <a:tab pos="457200" algn="l"/>
              </a:tabLst>
            </a:pPr>
            <a:r>
              <a:rPr lang="en-US" dirty="0">
                <a:latin typeface="Arial" panose="020B0604020202020204" pitchFamily="34" charset="0"/>
                <a:cs typeface="Arial" panose="020B0604020202020204" pitchFamily="34" charset="0"/>
              </a:rPr>
              <a:t>Required to submit an application, a self-assessment, undergo performance testing, and pass an on-site assessment  </a:t>
            </a:r>
            <a:endParaRPr lang="en-US" sz="1500" dirty="0">
              <a:solidFill>
                <a:srgbClr val="FF0000"/>
              </a:solidFill>
              <a:latin typeface="Arial" panose="020B0604020202020204" pitchFamily="34" charset="0"/>
              <a:cs typeface="Arial" panose="020B0604020202020204" pitchFamily="34" charset="0"/>
            </a:endParaRPr>
          </a:p>
          <a:p>
            <a:pPr>
              <a:tabLst>
                <a:tab pos="457200" algn="l"/>
              </a:tabLst>
            </a:pPr>
            <a:r>
              <a:rPr lang="en-US" sz="1700" dirty="0">
                <a:latin typeface="Arial" panose="020B0604020202020204" pitchFamily="34" charset="0"/>
                <a:cs typeface="Arial" panose="020B0604020202020204" pitchFamily="34" charset="0"/>
              </a:rPr>
              <a:t>Ensures that vendors can demonstrate to DOELAP accredited programs, or programs seeking DOELAP accreditation that they can meet DOELAP requirements</a:t>
            </a: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268606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52400"/>
            <a:ext cx="5867400" cy="1219200"/>
          </a:xfrm>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Programs Using Commercial Vendors (§7.2)</a:t>
            </a:r>
          </a:p>
        </p:txBody>
      </p:sp>
      <p:sp>
        <p:nvSpPr>
          <p:cNvPr id="3" name="Content Placeholder 2"/>
          <p:cNvSpPr>
            <a:spLocks noGrp="1"/>
          </p:cNvSpPr>
          <p:nvPr>
            <p:ph idx="1"/>
          </p:nvPr>
        </p:nvSpPr>
        <p:spPr/>
        <p:txBody>
          <a:bodyPr/>
          <a:lstStyle/>
          <a:p>
            <a:pPr>
              <a:tabLst>
                <a:tab pos="457200" algn="l"/>
              </a:tabLst>
            </a:pPr>
            <a:r>
              <a:rPr lang="en-US" dirty="0">
                <a:latin typeface="Arial" panose="020B0604020202020204" pitchFamily="34" charset="0"/>
                <a:cs typeface="Arial" panose="020B0604020202020204" pitchFamily="34" charset="0"/>
              </a:rPr>
              <a:t>When a DOELAP accredited program uses a commercial vendor, the DOELAP accredited program is </a:t>
            </a:r>
            <a:endParaRPr lang="en-US" sz="1600" dirty="0">
              <a:solidFill>
                <a:srgbClr val="FF0000"/>
              </a:solidFill>
              <a:latin typeface="Arial" panose="020B0604020202020204" pitchFamily="34" charset="0"/>
              <a:cs typeface="Arial" panose="020B0604020202020204" pitchFamily="34" charset="0"/>
            </a:endParaRPr>
          </a:p>
          <a:p>
            <a:pPr lvl="1">
              <a:tabLst>
                <a:tab pos="457200" algn="l"/>
              </a:tabLst>
            </a:pPr>
            <a:r>
              <a:rPr lang="en-US" dirty="0">
                <a:latin typeface="Arial" panose="020B0604020202020204" pitchFamily="34" charset="0"/>
                <a:cs typeface="Arial" panose="020B0604020202020204" pitchFamily="34" charset="0"/>
              </a:rPr>
              <a:t>Responsible for ensuring the vendor maintains compliance with all DOELAP requirements </a:t>
            </a:r>
          </a:p>
          <a:p>
            <a:pPr lvl="1">
              <a:tabLst>
                <a:tab pos="457200" algn="l"/>
              </a:tabLst>
            </a:pPr>
            <a:r>
              <a:rPr lang="en-US" dirty="0">
                <a:latin typeface="Arial" panose="020B0604020202020204" pitchFamily="34" charset="0"/>
                <a:cs typeface="Arial" panose="020B0604020202020204" pitchFamily="34" charset="0"/>
              </a:rPr>
              <a:t>This includes conducting initial and recurring on-site assessments.  </a:t>
            </a:r>
          </a:p>
          <a:p>
            <a:pPr lvl="1">
              <a:tabLst>
                <a:tab pos="457200" algn="l"/>
              </a:tabLst>
            </a:pPr>
            <a:r>
              <a:rPr lang="en-US" dirty="0">
                <a:latin typeface="Arial" panose="020B0604020202020204" pitchFamily="34" charset="0"/>
                <a:cs typeface="Arial" panose="020B0604020202020204" pitchFamily="34" charset="0"/>
              </a:rPr>
              <a:t>The accredited personnel dosimetry or radiobioassay program management is also responsible for ensuring that the vendor appropriately implements corrective actions, as needed. </a:t>
            </a:r>
          </a:p>
          <a:p>
            <a:pPr>
              <a:tabLst>
                <a:tab pos="457200" algn="l"/>
              </a:tabLst>
            </a:pPr>
            <a:r>
              <a:rPr lang="en-US" dirty="0">
                <a:latin typeface="Arial" panose="020B0604020202020204" pitchFamily="34" charset="0"/>
                <a:cs typeface="Arial" panose="020B0604020202020204" pitchFamily="34" charset="0"/>
              </a:rPr>
              <a:t>More detail and specific DOELAP requirements is provided in DOE-STD-1112 Appendix B</a:t>
            </a:r>
            <a:r>
              <a:rPr lang="en-US">
                <a:latin typeface="Arial" panose="020B0604020202020204" pitchFamily="34" charset="0"/>
                <a:cs typeface="Arial" panose="020B0604020202020204" pitchFamily="34" charset="0"/>
              </a:rPr>
              <a:t>, </a:t>
            </a:r>
            <a:r>
              <a:rPr lang="en-US" i="1">
                <a:latin typeface="Arial" panose="020B0604020202020204" pitchFamily="34" charset="0"/>
                <a:cs typeface="Arial" panose="020B0604020202020204" pitchFamily="34" charset="0"/>
              </a:rPr>
              <a:t>Programs </a:t>
            </a:r>
            <a:r>
              <a:rPr lang="en-US" i="1" dirty="0">
                <a:latin typeface="Arial" panose="020B0604020202020204" pitchFamily="34" charset="0"/>
                <a:cs typeface="Arial" panose="020B0604020202020204" pitchFamily="34" charset="0"/>
              </a:rPr>
              <a:t>That Use Service Providers</a:t>
            </a: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775985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DOE-STD-1112-2019</a:t>
            </a:r>
          </a:p>
        </p:txBody>
      </p:sp>
      <p:sp>
        <p:nvSpPr>
          <p:cNvPr id="66563" name="Rectangle 3"/>
          <p:cNvSpPr>
            <a:spLocks noGrp="1" noChangeArrowheads="1"/>
          </p:cNvSpPr>
          <p:nvPr>
            <p:ph idx="1"/>
          </p:nvPr>
        </p:nvSpPr>
        <p:spPr/>
        <p:txBody>
          <a:bodyPr/>
          <a:lstStyle/>
          <a:p>
            <a:r>
              <a:rPr lang="en-US" altLang="en-US" dirty="0"/>
              <a:t>Department of Energy Laboratory Accreditation Program for </a:t>
            </a:r>
            <a:r>
              <a:rPr lang="en-US" altLang="en-US" dirty="0" err="1"/>
              <a:t>Radiobioassay</a:t>
            </a:r>
            <a:endParaRPr lang="en-US" altLang="en-US" dirty="0"/>
          </a:p>
          <a:p>
            <a:r>
              <a:rPr lang="en-US" altLang="en-US" dirty="0"/>
              <a:t>Establishes the technical and quality assurance bases for the Performance Testing </a:t>
            </a:r>
            <a:r>
              <a:rPr lang="en-US" altLang="en-US" dirty="0" err="1"/>
              <a:t>Progam</a:t>
            </a:r>
            <a:r>
              <a:rPr lang="en-US" altLang="en-US" dirty="0"/>
              <a:t> that administers the </a:t>
            </a:r>
            <a:r>
              <a:rPr lang="en-US" altLang="en-US" dirty="0" err="1"/>
              <a:t>radiobioassay</a:t>
            </a:r>
            <a:r>
              <a:rPr lang="en-US" altLang="en-US" dirty="0"/>
              <a:t> testing program and onsite assessments for DOE site </a:t>
            </a:r>
            <a:r>
              <a:rPr lang="en-US" altLang="en-US" dirty="0" err="1"/>
              <a:t>radiobioassay</a:t>
            </a:r>
            <a:r>
              <a:rPr lang="en-US" altLang="en-US" dirty="0"/>
              <a:t> programs seeking DOELAP accreditation.</a:t>
            </a:r>
          </a:p>
          <a:p>
            <a:r>
              <a:rPr lang="en-US" altLang="en-US" dirty="0"/>
              <a:t>Performance Testing categories</a:t>
            </a:r>
          </a:p>
          <a:p>
            <a:pPr lvl="1"/>
            <a:r>
              <a:rPr lang="en-US" altLang="en-US" dirty="0"/>
              <a:t>Based on ANSI/HPS N13.30-2011 Performance Criteria for </a:t>
            </a:r>
            <a:r>
              <a:rPr lang="en-US" altLang="en-US" dirty="0" err="1"/>
              <a:t>Radiobioassay</a:t>
            </a:r>
            <a:endParaRPr lang="en-US" altLang="en-US" dirty="0"/>
          </a:p>
          <a:p>
            <a:pPr lvl="1"/>
            <a:endParaRPr lang="en-US" altLang="en-US" dirty="0"/>
          </a:p>
        </p:txBody>
      </p:sp>
      <p:sp>
        <p:nvSpPr>
          <p:cNvPr id="6149"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a:solidFill>
                  <a:srgbClr val="000000"/>
                </a:solidFill>
              </a:rPr>
              <a:t>Assessor Training</a:t>
            </a:r>
          </a:p>
        </p:txBody>
      </p:sp>
    </p:spTree>
    <p:extLst>
      <p:ext uri="{BB962C8B-B14F-4D97-AF65-F5344CB8AC3E}">
        <p14:creationId xmlns:p14="http://schemas.microsoft.com/office/powerpoint/2010/main" val="4146946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Program Administration &amp; Responsibilities</a:t>
            </a:r>
            <a:endParaRPr lang="en-US" sz="2200" dirty="0"/>
          </a:p>
        </p:txBody>
      </p:sp>
      <p:sp>
        <p:nvSpPr>
          <p:cNvPr id="3" name="Content Placeholder 2"/>
          <p:cNvSpPr>
            <a:spLocks noGrp="1"/>
          </p:cNvSpPr>
          <p:nvPr>
            <p:ph idx="1"/>
          </p:nvPr>
        </p:nvSpPr>
        <p:spPr>
          <a:xfrm>
            <a:off x="457200" y="1600200"/>
            <a:ext cx="8229600" cy="4800600"/>
          </a:xfrm>
        </p:spPr>
        <p:txBody>
          <a:bodyPr/>
          <a:lstStyle/>
          <a:p>
            <a:r>
              <a:rPr lang="en-US" dirty="0">
                <a:latin typeface="Arial" panose="020B0604020202020204" pitchFamily="34" charset="0"/>
                <a:cs typeface="Arial" panose="020B0604020202020204" pitchFamily="34" charset="0"/>
              </a:rPr>
              <a:t>DOELAP Administrator (§3.1)</a:t>
            </a:r>
          </a:p>
          <a:p>
            <a:pPr marL="630238" lvl="1" indent="-228600">
              <a:tabLst>
                <a:tab pos="576263" algn="l"/>
              </a:tabLst>
            </a:pPr>
            <a:r>
              <a:rPr lang="en-US" dirty="0">
                <a:latin typeface="Arial" panose="020B0604020202020204" pitchFamily="34" charset="0"/>
                <a:cs typeface="Arial" panose="020B0604020202020204" pitchFamily="34" charset="0"/>
              </a:rPr>
              <a:t>Responsible for the development of policies, procedures, standards and continued improvement</a:t>
            </a:r>
          </a:p>
          <a:p>
            <a:pPr marL="630238" lvl="1" indent="-228600">
              <a:tabLst>
                <a:tab pos="576263" algn="l"/>
              </a:tabLst>
            </a:pPr>
            <a:r>
              <a:rPr lang="en-US" dirty="0">
                <a:latin typeface="Arial" panose="020B0604020202020204" pitchFamily="34" charset="0"/>
                <a:cs typeface="Arial" panose="020B0604020202020204" pitchFamily="34" charset="0"/>
              </a:rPr>
              <a:t>Makes the final decisions on accreditations, amendments, technical equivalencies and appeals</a:t>
            </a:r>
          </a:p>
          <a:p>
            <a:pPr marL="630238" lvl="1" indent="-228600">
              <a:tabLst>
                <a:tab pos="576263" algn="l"/>
              </a:tabLst>
            </a:pPr>
            <a:r>
              <a:rPr lang="en-US" dirty="0">
                <a:latin typeface="Arial" panose="020B0604020202020204" pitchFamily="34" charset="0"/>
                <a:cs typeface="Arial" panose="020B0604020202020204" pitchFamily="34" charset="0"/>
              </a:rPr>
              <a:t>Appoints and removes assessors and OSB members</a:t>
            </a: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25970410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DOE-STD-1112-2019</a:t>
            </a:r>
          </a:p>
        </p:txBody>
      </p:sp>
      <p:sp>
        <p:nvSpPr>
          <p:cNvPr id="66563" name="Rectangle 3"/>
          <p:cNvSpPr>
            <a:spLocks noGrp="1" noChangeArrowheads="1"/>
          </p:cNvSpPr>
          <p:nvPr>
            <p:ph idx="1"/>
          </p:nvPr>
        </p:nvSpPr>
        <p:spPr/>
        <p:txBody>
          <a:bodyPr/>
          <a:lstStyle/>
          <a:p>
            <a:pPr lvl="1"/>
            <a:r>
              <a:rPr lang="en-US" altLang="en-US" dirty="0"/>
              <a:t>DOELAP accreditation</a:t>
            </a:r>
          </a:p>
          <a:p>
            <a:pPr lvl="2"/>
            <a:r>
              <a:rPr lang="en-US" altLang="en-US" dirty="0"/>
              <a:t>Performance testing</a:t>
            </a:r>
          </a:p>
          <a:p>
            <a:pPr lvl="2"/>
            <a:r>
              <a:rPr lang="en-US" altLang="en-US" dirty="0"/>
              <a:t>Documentation of program elements important to the long-term quality assurance of a </a:t>
            </a:r>
            <a:r>
              <a:rPr lang="en-US" altLang="en-US" dirty="0" err="1"/>
              <a:t>radiobioassay</a:t>
            </a:r>
            <a:r>
              <a:rPr lang="en-US" altLang="en-US" dirty="0"/>
              <a:t> program</a:t>
            </a:r>
          </a:p>
          <a:p>
            <a:pPr lvl="2"/>
            <a:r>
              <a:rPr lang="en-US" altLang="en-US" dirty="0"/>
              <a:t>Assessment of program’s ability to</a:t>
            </a:r>
          </a:p>
          <a:p>
            <a:pPr lvl="3"/>
            <a:r>
              <a:rPr lang="en-US" altLang="en-US" dirty="0"/>
              <a:t>Accurately perform</a:t>
            </a:r>
          </a:p>
          <a:p>
            <a:pPr lvl="3"/>
            <a:r>
              <a:rPr lang="en-US" altLang="en-US" dirty="0"/>
              <a:t>Record</a:t>
            </a:r>
          </a:p>
          <a:p>
            <a:pPr lvl="3"/>
            <a:r>
              <a:rPr lang="en-US" altLang="en-US" dirty="0"/>
              <a:t>Report Measurement of radioactive material</a:t>
            </a:r>
          </a:p>
          <a:p>
            <a:pPr lvl="5"/>
            <a:r>
              <a:rPr lang="en-US" altLang="en-US" dirty="0"/>
              <a:t>In the human body</a:t>
            </a:r>
          </a:p>
          <a:p>
            <a:pPr lvl="5"/>
            <a:r>
              <a:rPr lang="en-US" altLang="en-US" dirty="0"/>
              <a:t>Biological samples</a:t>
            </a:r>
          </a:p>
          <a:p>
            <a:pPr lvl="5"/>
            <a:endParaRPr lang="en-US" altLang="en-US" dirty="0"/>
          </a:p>
          <a:p>
            <a:pPr lvl="1"/>
            <a:r>
              <a:rPr lang="en-US" altLang="en-US" dirty="0"/>
              <a:t>Vendor qualification</a:t>
            </a:r>
          </a:p>
          <a:p>
            <a:pPr lvl="2"/>
            <a:r>
              <a:rPr lang="en-US" altLang="en-US" dirty="0"/>
              <a:t>Nearly identical to accreditation process</a:t>
            </a:r>
          </a:p>
        </p:txBody>
      </p:sp>
      <p:sp>
        <p:nvSpPr>
          <p:cNvPr id="6149"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a:solidFill>
                  <a:srgbClr val="000000"/>
                </a:solidFill>
              </a:rPr>
              <a:t>Assessor Training</a:t>
            </a:r>
          </a:p>
        </p:txBody>
      </p:sp>
    </p:spTree>
    <p:extLst>
      <p:ext uri="{BB962C8B-B14F-4D97-AF65-F5344CB8AC3E}">
        <p14:creationId xmlns:p14="http://schemas.microsoft.com/office/powerpoint/2010/main" val="4612501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DOE-STD-1112-2019</a:t>
            </a:r>
          </a:p>
        </p:txBody>
      </p:sp>
      <p:sp>
        <p:nvSpPr>
          <p:cNvPr id="66563" name="Rectangle 3"/>
          <p:cNvSpPr>
            <a:spLocks noGrp="1" noChangeArrowheads="1"/>
          </p:cNvSpPr>
          <p:nvPr>
            <p:ph idx="1"/>
          </p:nvPr>
        </p:nvSpPr>
        <p:spPr/>
        <p:txBody>
          <a:bodyPr/>
          <a:lstStyle/>
          <a:p>
            <a:pPr lvl="1"/>
            <a:r>
              <a:rPr lang="en-US" altLang="en-US" dirty="0"/>
              <a:t>DOELAP accreditation</a:t>
            </a:r>
          </a:p>
          <a:p>
            <a:pPr lvl="2"/>
            <a:r>
              <a:rPr lang="en-US" altLang="en-US" dirty="0"/>
              <a:t>Performance testing</a:t>
            </a:r>
          </a:p>
          <a:p>
            <a:pPr lvl="3"/>
            <a:r>
              <a:rPr lang="en-US" altLang="en-US" dirty="0"/>
              <a:t>ANSI/HPS N13.30-2011</a:t>
            </a:r>
          </a:p>
          <a:p>
            <a:pPr lvl="4"/>
            <a:r>
              <a:rPr lang="en-US" altLang="en-US" dirty="0"/>
              <a:t>Subject to change</a:t>
            </a:r>
          </a:p>
          <a:p>
            <a:pPr lvl="4"/>
            <a:r>
              <a:rPr lang="en-US" altLang="en-US" dirty="0"/>
              <a:t>Notice through Federal Register when new version implemented</a:t>
            </a:r>
          </a:p>
          <a:p>
            <a:pPr lvl="2"/>
            <a:r>
              <a:rPr lang="en-US" altLang="en-US" dirty="0"/>
              <a:t>Onsite assessment</a:t>
            </a:r>
          </a:p>
          <a:p>
            <a:pPr lvl="3"/>
            <a:r>
              <a:rPr lang="en-US" altLang="en-US" dirty="0"/>
              <a:t>Info from DOE-STD-1112-2019</a:t>
            </a:r>
          </a:p>
          <a:p>
            <a:pPr lvl="3"/>
            <a:r>
              <a:rPr lang="en-US" altLang="en-US" dirty="0"/>
              <a:t>DOE-STD-1111-2018</a:t>
            </a:r>
          </a:p>
          <a:p>
            <a:pPr lvl="2"/>
            <a:r>
              <a:rPr lang="en-US" altLang="en-US" dirty="0"/>
              <a:t>Direct or indirect radiobioassay methods used for identifying and quantifying radionuclides are included in the scope of DOELAP for radiobioassay.</a:t>
            </a:r>
          </a:p>
          <a:p>
            <a:pPr lvl="2"/>
            <a:r>
              <a:rPr lang="en-US" altLang="en-US" dirty="0"/>
              <a:t>Does not include </a:t>
            </a:r>
            <a:r>
              <a:rPr lang="en-US" altLang="en-US" dirty="0" err="1"/>
              <a:t>biokinetic</a:t>
            </a:r>
            <a:r>
              <a:rPr lang="en-US" altLang="en-US" dirty="0"/>
              <a:t> models and internal dosimetry protocols.</a:t>
            </a:r>
          </a:p>
        </p:txBody>
      </p:sp>
      <p:sp>
        <p:nvSpPr>
          <p:cNvPr id="6149"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a:solidFill>
                  <a:srgbClr val="000000"/>
                </a:solidFill>
              </a:rPr>
              <a:t>Assessor Training</a:t>
            </a:r>
          </a:p>
        </p:txBody>
      </p:sp>
    </p:spTree>
    <p:extLst>
      <p:ext uri="{BB962C8B-B14F-4D97-AF65-F5344CB8AC3E}">
        <p14:creationId xmlns:p14="http://schemas.microsoft.com/office/powerpoint/2010/main" val="15786757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DOE-STD-1112-2019</a:t>
            </a:r>
          </a:p>
        </p:txBody>
      </p:sp>
      <p:sp>
        <p:nvSpPr>
          <p:cNvPr id="66563" name="Rectangle 3"/>
          <p:cNvSpPr>
            <a:spLocks noGrp="1" noChangeArrowheads="1"/>
          </p:cNvSpPr>
          <p:nvPr>
            <p:ph idx="1"/>
          </p:nvPr>
        </p:nvSpPr>
        <p:spPr/>
        <p:txBody>
          <a:bodyPr/>
          <a:lstStyle/>
          <a:p>
            <a:r>
              <a:rPr lang="en-US" altLang="en-US" dirty="0"/>
              <a:t>General Requirements and Information</a:t>
            </a:r>
          </a:p>
          <a:p>
            <a:pPr lvl="1"/>
            <a:r>
              <a:rPr lang="en-US" dirty="0"/>
              <a:t>ANSI/HPS N13.30-2011 is incorporated into this standard. </a:t>
            </a:r>
          </a:p>
          <a:p>
            <a:pPr lvl="2"/>
            <a:r>
              <a:rPr lang="en-US" dirty="0"/>
              <a:t>DOELAP may modify any specification as necessary to assure conservatism in the accreditation process. </a:t>
            </a:r>
          </a:p>
          <a:p>
            <a:r>
              <a:rPr lang="en-US" dirty="0"/>
              <a:t>The applicant selects the testing category or categories for each radiobioassay system (application). </a:t>
            </a:r>
          </a:p>
          <a:p>
            <a:pPr lvl="1"/>
            <a:r>
              <a:rPr lang="en-US" dirty="0"/>
              <a:t>be capable of measuring each radionuclide in that category</a:t>
            </a:r>
          </a:p>
          <a:p>
            <a:pPr lvl="1"/>
            <a:r>
              <a:rPr lang="en-US" dirty="0"/>
              <a:t>report results for each radionuclide requested by the PTL</a:t>
            </a:r>
          </a:p>
          <a:p>
            <a:r>
              <a:rPr lang="en-US" dirty="0"/>
              <a:t>Specific information supporting accreditation shall be submitted to the PTL in the application. </a:t>
            </a:r>
          </a:p>
          <a:p>
            <a:pPr lvl="1"/>
            <a:r>
              <a:rPr lang="en-US" dirty="0"/>
              <a:t>A concise description of each </a:t>
            </a:r>
            <a:r>
              <a:rPr lang="en-US" dirty="0" err="1"/>
              <a:t>radiobioassay</a:t>
            </a:r>
            <a:r>
              <a:rPr lang="en-US" dirty="0"/>
              <a:t> system to be performance tested. </a:t>
            </a:r>
          </a:p>
          <a:p>
            <a:pPr marL="0" indent="0">
              <a:buNone/>
            </a:pPr>
            <a:endParaRPr lang="en-US" dirty="0"/>
          </a:p>
          <a:p>
            <a:pPr lvl="1"/>
            <a:endParaRPr lang="en-US" altLang="en-US" dirty="0"/>
          </a:p>
        </p:txBody>
      </p:sp>
      <p:sp>
        <p:nvSpPr>
          <p:cNvPr id="6149"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a:solidFill>
                  <a:srgbClr val="000000"/>
                </a:solidFill>
              </a:rPr>
              <a:t>Assessor Training</a:t>
            </a:r>
          </a:p>
        </p:txBody>
      </p:sp>
    </p:spTree>
    <p:extLst>
      <p:ext uri="{BB962C8B-B14F-4D97-AF65-F5344CB8AC3E}">
        <p14:creationId xmlns:p14="http://schemas.microsoft.com/office/powerpoint/2010/main" val="5878619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DOE-STD-1112-2019</a:t>
            </a:r>
          </a:p>
        </p:txBody>
      </p:sp>
      <p:sp>
        <p:nvSpPr>
          <p:cNvPr id="66563" name="Rectangle 3"/>
          <p:cNvSpPr>
            <a:spLocks noGrp="1" noChangeArrowheads="1"/>
          </p:cNvSpPr>
          <p:nvPr>
            <p:ph idx="1"/>
          </p:nvPr>
        </p:nvSpPr>
        <p:spPr/>
        <p:txBody>
          <a:bodyPr/>
          <a:lstStyle/>
          <a:p>
            <a:r>
              <a:rPr lang="en-US" altLang="en-US" dirty="0"/>
              <a:t>General Requirements and Information</a:t>
            </a:r>
          </a:p>
          <a:p>
            <a:pPr lvl="1"/>
            <a:r>
              <a:rPr lang="en-US" dirty="0"/>
              <a:t>The applicant shall implement a quality assurance program (QAP) </a:t>
            </a:r>
          </a:p>
          <a:p>
            <a:pPr lvl="2"/>
            <a:r>
              <a:rPr lang="en-US" dirty="0"/>
              <a:t>10 CFR 830.122 prescribes basic components of and criteria for a QAP. </a:t>
            </a:r>
          </a:p>
          <a:p>
            <a:pPr lvl="2"/>
            <a:r>
              <a:rPr lang="en-US" dirty="0"/>
              <a:t>HPS/ANSI N13.30-2011 establishes QAP criteria for a </a:t>
            </a:r>
            <a:r>
              <a:rPr lang="en-US" dirty="0" err="1"/>
              <a:t>radiobioassay</a:t>
            </a:r>
            <a:r>
              <a:rPr lang="en-US" dirty="0"/>
              <a:t> program. </a:t>
            </a:r>
          </a:p>
          <a:p>
            <a:pPr lvl="1"/>
            <a:endParaRPr lang="en-US" altLang="en-US" dirty="0"/>
          </a:p>
        </p:txBody>
      </p:sp>
      <p:sp>
        <p:nvSpPr>
          <p:cNvPr id="6149"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a:solidFill>
                  <a:srgbClr val="000000"/>
                </a:solidFill>
              </a:rPr>
              <a:t>Assessor Training</a:t>
            </a:r>
          </a:p>
        </p:txBody>
      </p:sp>
    </p:spTree>
    <p:extLst>
      <p:ext uri="{BB962C8B-B14F-4D97-AF65-F5344CB8AC3E}">
        <p14:creationId xmlns:p14="http://schemas.microsoft.com/office/powerpoint/2010/main" val="41342839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DOE-STD-1112-2019</a:t>
            </a:r>
          </a:p>
        </p:txBody>
      </p:sp>
      <p:sp>
        <p:nvSpPr>
          <p:cNvPr id="66563" name="Rectangle 3"/>
          <p:cNvSpPr>
            <a:spLocks noGrp="1" noChangeArrowheads="1"/>
          </p:cNvSpPr>
          <p:nvPr>
            <p:ph idx="1"/>
          </p:nvPr>
        </p:nvSpPr>
        <p:spPr/>
        <p:txBody>
          <a:bodyPr/>
          <a:lstStyle/>
          <a:p>
            <a:r>
              <a:rPr lang="en-US" altLang="en-US" dirty="0"/>
              <a:t>General Requirements and Information</a:t>
            </a:r>
          </a:p>
          <a:p>
            <a:pPr lvl="1"/>
            <a:r>
              <a:rPr lang="en-US" dirty="0"/>
              <a:t>STM coordinates performance testing and onsite assessment</a:t>
            </a:r>
          </a:p>
          <a:p>
            <a:pPr lvl="1"/>
            <a:r>
              <a:rPr lang="en-US" dirty="0"/>
              <a:t>applicant report the performance testing measurement results to the PTL by the requested date</a:t>
            </a:r>
          </a:p>
          <a:p>
            <a:pPr lvl="2"/>
            <a:r>
              <a:rPr lang="en-US" dirty="0"/>
              <a:t>Failure by an applicant to submit all measurement results by that date may result in failure of the affected test category; failure under this circumstance will not be remedied through a subsequent retest. </a:t>
            </a:r>
          </a:p>
          <a:p>
            <a:pPr lvl="1"/>
            <a:r>
              <a:rPr lang="en-US" dirty="0"/>
              <a:t>PTL reports the evaluated performance testing results to the applicant after the evaluations have been compiled. </a:t>
            </a:r>
          </a:p>
          <a:p>
            <a:pPr lvl="2"/>
            <a:r>
              <a:rPr lang="en-US" dirty="0"/>
              <a:t>Includes estimate of the uncertainty of the assigned values of activity</a:t>
            </a:r>
          </a:p>
          <a:p>
            <a:pPr lvl="2"/>
            <a:r>
              <a:rPr lang="en-US" dirty="0"/>
              <a:t>PTL will not accept any request to change or void any reported result after the test results have been distributed</a:t>
            </a:r>
          </a:p>
          <a:p>
            <a:pPr lvl="2"/>
            <a:r>
              <a:rPr lang="en-US" dirty="0"/>
              <a:t>Prior to result distribution, erroneous values might be changed at STM discretion   </a:t>
            </a:r>
            <a:endParaRPr lang="en-US" altLang="en-US" dirty="0"/>
          </a:p>
        </p:txBody>
      </p:sp>
      <p:sp>
        <p:nvSpPr>
          <p:cNvPr id="6149"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a:solidFill>
                  <a:srgbClr val="000000"/>
                </a:solidFill>
              </a:rPr>
              <a:t>Assessor Training</a:t>
            </a:r>
          </a:p>
        </p:txBody>
      </p:sp>
    </p:spTree>
    <p:extLst>
      <p:ext uri="{BB962C8B-B14F-4D97-AF65-F5344CB8AC3E}">
        <p14:creationId xmlns:p14="http://schemas.microsoft.com/office/powerpoint/2010/main" val="21772134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DOE-STD-1112-2019</a:t>
            </a:r>
          </a:p>
        </p:txBody>
      </p:sp>
      <p:sp>
        <p:nvSpPr>
          <p:cNvPr id="66563" name="Rectangle 3"/>
          <p:cNvSpPr>
            <a:spLocks noGrp="1" noChangeArrowheads="1"/>
          </p:cNvSpPr>
          <p:nvPr>
            <p:ph idx="1"/>
          </p:nvPr>
        </p:nvSpPr>
        <p:spPr/>
        <p:txBody>
          <a:bodyPr/>
          <a:lstStyle/>
          <a:p>
            <a:r>
              <a:rPr lang="en-US" altLang="en-US" dirty="0"/>
              <a:t>PERFORMANCE TESTING</a:t>
            </a:r>
          </a:p>
          <a:p>
            <a:pPr lvl="1"/>
            <a:r>
              <a:rPr lang="en-US" dirty="0"/>
              <a:t>The applicant shall use the analytical procedure(s) and counting time(s) normally employed for analysis. Any deviation from a measurement protocol shall be documented in the report to the PTL.</a:t>
            </a:r>
          </a:p>
          <a:p>
            <a:pPr lvl="1"/>
            <a:r>
              <a:rPr lang="en-US" dirty="0"/>
              <a:t>The applicant shall analyze at least 5 (indirect) of the PTL-provided samples or report 5 (direct) repositioned phantom counts for the particular radionuclide in which the applicant is seeking accreditation. </a:t>
            </a:r>
          </a:p>
          <a:p>
            <a:pPr lvl="1"/>
            <a:r>
              <a:rPr lang="en-US" dirty="0"/>
              <a:t>An applicant may elect to retest if the performance testing results for any selected category do not meet specifications. </a:t>
            </a:r>
          </a:p>
          <a:p>
            <a:pPr lvl="1"/>
            <a:r>
              <a:rPr lang="en-US" dirty="0"/>
              <a:t>An applicant is allowed a maximum of 2 retests, irrespective of which </a:t>
            </a:r>
            <a:r>
              <a:rPr lang="en-US" dirty="0" err="1"/>
              <a:t>radiobioassay</a:t>
            </a:r>
            <a:r>
              <a:rPr lang="en-US" dirty="0"/>
              <a:t> performance testing category may have failed. Failure of the second retest will result in failure of the application for </a:t>
            </a:r>
            <a:r>
              <a:rPr lang="en-US" dirty="0" err="1"/>
              <a:t>radiobioassay</a:t>
            </a:r>
            <a:r>
              <a:rPr lang="en-US" dirty="0"/>
              <a:t> accreditation. The DOELAP Administrator will provide formal notification to a renewal applicant that the </a:t>
            </a:r>
            <a:r>
              <a:rPr lang="en-US" dirty="0" err="1"/>
              <a:t>radiobioassay</a:t>
            </a:r>
            <a:r>
              <a:rPr lang="en-US" dirty="0"/>
              <a:t> accreditation has expired.  </a:t>
            </a:r>
          </a:p>
        </p:txBody>
      </p:sp>
      <p:sp>
        <p:nvSpPr>
          <p:cNvPr id="6149"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a:solidFill>
                  <a:srgbClr val="000000"/>
                </a:solidFill>
              </a:rPr>
              <a:t>Assessor Training</a:t>
            </a:r>
          </a:p>
        </p:txBody>
      </p:sp>
    </p:spTree>
    <p:extLst>
      <p:ext uri="{BB962C8B-B14F-4D97-AF65-F5344CB8AC3E}">
        <p14:creationId xmlns:p14="http://schemas.microsoft.com/office/powerpoint/2010/main" val="32767426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DOE-STD-1112-2019</a:t>
            </a:r>
          </a:p>
        </p:txBody>
      </p:sp>
      <p:sp>
        <p:nvSpPr>
          <p:cNvPr id="66563" name="Rectangle 3"/>
          <p:cNvSpPr>
            <a:spLocks noGrp="1" noChangeArrowheads="1"/>
          </p:cNvSpPr>
          <p:nvPr>
            <p:ph idx="1"/>
          </p:nvPr>
        </p:nvSpPr>
        <p:spPr/>
        <p:txBody>
          <a:bodyPr/>
          <a:lstStyle/>
          <a:p>
            <a:r>
              <a:rPr lang="en-US" dirty="0"/>
              <a:t>ONSITE ASSESSMENT </a:t>
            </a:r>
          </a:p>
          <a:p>
            <a:pPr lvl="1"/>
            <a:r>
              <a:rPr lang="en-US" dirty="0"/>
              <a:t>An applicant shall demonstrate its ability to conduct a competent </a:t>
            </a:r>
            <a:r>
              <a:rPr lang="en-US" dirty="0" err="1"/>
              <a:t>radiobioassay</a:t>
            </a:r>
            <a:r>
              <a:rPr lang="en-US" dirty="0"/>
              <a:t> program as specified by this technical standard. </a:t>
            </a:r>
          </a:p>
          <a:p>
            <a:pPr lvl="1"/>
            <a:r>
              <a:rPr lang="en-US" dirty="0"/>
              <a:t>The onsite assessment will assess the organization, quality assurance, documentation, and technical aspects of the </a:t>
            </a:r>
            <a:r>
              <a:rPr lang="en-US" dirty="0" err="1"/>
              <a:t>radiobioassay</a:t>
            </a:r>
            <a:r>
              <a:rPr lang="en-US" dirty="0"/>
              <a:t> program; for accreditation, the assessment will address the program’s ability to support dose determinations from occupational radiation exposure. </a:t>
            </a:r>
          </a:p>
          <a:p>
            <a:pPr lvl="1"/>
            <a:r>
              <a:rPr lang="en-US" dirty="0"/>
              <a:t>Any identified concern or deficiency shall be addressed as explained in DOE-STD-1111 </a:t>
            </a:r>
          </a:p>
        </p:txBody>
      </p:sp>
      <p:sp>
        <p:nvSpPr>
          <p:cNvPr id="6149"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a:solidFill>
                  <a:srgbClr val="000000"/>
                </a:solidFill>
              </a:rPr>
              <a:t>Assessor Training</a:t>
            </a:r>
          </a:p>
        </p:txBody>
      </p:sp>
    </p:spTree>
    <p:extLst>
      <p:ext uri="{BB962C8B-B14F-4D97-AF65-F5344CB8AC3E}">
        <p14:creationId xmlns:p14="http://schemas.microsoft.com/office/powerpoint/2010/main" val="30416956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4CC66-0E98-0D1C-BB62-A1C7A5CACB89}"/>
              </a:ext>
            </a:extLst>
          </p:cNvPr>
          <p:cNvSpPr>
            <a:spLocks noGrp="1"/>
          </p:cNvSpPr>
          <p:nvPr>
            <p:ph type="title"/>
          </p:nvPr>
        </p:nvSpPr>
        <p:spPr/>
        <p:txBody>
          <a:bodyPr/>
          <a:lstStyle/>
          <a:p>
            <a:r>
              <a:rPr lang="en-US" altLang="en-US" sz="2000" dirty="0"/>
              <a:t>DOE-STD-1112-2019 Appendix B</a:t>
            </a:r>
            <a:br>
              <a:rPr lang="en-US" altLang="en-US" sz="2000" dirty="0"/>
            </a:br>
            <a:r>
              <a:rPr lang="en-US" sz="2000" dirty="0"/>
              <a:t>PROGRAMS THAT USE SERVICE PROVIDERS</a:t>
            </a:r>
          </a:p>
        </p:txBody>
      </p:sp>
      <p:sp>
        <p:nvSpPr>
          <p:cNvPr id="3" name="Content Placeholder 2">
            <a:extLst>
              <a:ext uri="{FF2B5EF4-FFF2-40B4-BE49-F238E27FC236}">
                <a16:creationId xmlns:a16="http://schemas.microsoft.com/office/drawing/2014/main" id="{3B38A8EA-A847-7A5B-A9C6-41470FB0C393}"/>
              </a:ext>
            </a:extLst>
          </p:cNvPr>
          <p:cNvSpPr>
            <a:spLocks noGrp="1"/>
          </p:cNvSpPr>
          <p:nvPr>
            <p:ph idx="1"/>
          </p:nvPr>
        </p:nvSpPr>
        <p:spPr/>
        <p:txBody>
          <a:bodyPr/>
          <a:lstStyle/>
          <a:p>
            <a:r>
              <a:rPr lang="en-US" sz="1800" dirty="0">
                <a:effectLst/>
                <a:ea typeface="Tahoma" panose="020B0604030504040204" pitchFamily="34" charset="0"/>
              </a:rPr>
              <a:t>DOELAP accredited programs may purchase radiobioassay services from services providers; however, the DOELAP accredited program has the responsibility for ensuring the requirements of this technical standard</a:t>
            </a:r>
            <a:r>
              <a:rPr lang="en-US" sz="1800" spc="-15" dirty="0">
                <a:effectLst/>
                <a:ea typeface="Tahoma" panose="020B0604030504040204" pitchFamily="34" charset="0"/>
              </a:rPr>
              <a:t> </a:t>
            </a:r>
            <a:r>
              <a:rPr lang="en-US" sz="1800" dirty="0">
                <a:effectLst/>
                <a:ea typeface="Tahoma" panose="020B0604030504040204" pitchFamily="34" charset="0"/>
              </a:rPr>
              <a:t>are</a:t>
            </a:r>
            <a:r>
              <a:rPr lang="en-US" sz="1800" spc="-20" dirty="0">
                <a:effectLst/>
                <a:ea typeface="Tahoma" panose="020B0604030504040204" pitchFamily="34" charset="0"/>
              </a:rPr>
              <a:t> </a:t>
            </a:r>
            <a:r>
              <a:rPr lang="en-US" sz="1800" dirty="0">
                <a:effectLst/>
                <a:ea typeface="Tahoma" panose="020B0604030504040204" pitchFamily="34" charset="0"/>
              </a:rPr>
              <a:t>met</a:t>
            </a:r>
          </a:p>
          <a:p>
            <a:r>
              <a:rPr lang="en-US" sz="1800" dirty="0">
                <a:effectLst/>
                <a:ea typeface="Tahoma" panose="020B0604030504040204" pitchFamily="34" charset="0"/>
              </a:rPr>
              <a:t>A</a:t>
            </a:r>
            <a:r>
              <a:rPr lang="en-US" sz="1800" spc="-10" dirty="0">
                <a:effectLst/>
                <a:ea typeface="Tahoma" panose="020B0604030504040204" pitchFamily="34" charset="0"/>
              </a:rPr>
              <a:t> </a:t>
            </a:r>
            <a:r>
              <a:rPr lang="en-US" sz="1800" dirty="0">
                <a:effectLst/>
                <a:ea typeface="Tahoma" panose="020B0604030504040204" pitchFamily="34" charset="0"/>
              </a:rPr>
              <a:t>copy</a:t>
            </a:r>
            <a:r>
              <a:rPr lang="en-US" sz="1800" spc="-15" dirty="0">
                <a:effectLst/>
                <a:ea typeface="Tahoma" panose="020B0604030504040204" pitchFamily="34" charset="0"/>
              </a:rPr>
              <a:t> </a:t>
            </a:r>
            <a:r>
              <a:rPr lang="en-US" sz="1800" dirty="0">
                <a:effectLst/>
                <a:ea typeface="Tahoma" panose="020B0604030504040204" pitchFamily="34" charset="0"/>
              </a:rPr>
              <a:t>of</a:t>
            </a:r>
            <a:r>
              <a:rPr lang="en-US" sz="1800" spc="-20" dirty="0">
                <a:effectLst/>
                <a:ea typeface="Tahoma" panose="020B0604030504040204" pitchFamily="34" charset="0"/>
              </a:rPr>
              <a:t> </a:t>
            </a:r>
            <a:r>
              <a:rPr lang="en-US" sz="1800" dirty="0">
                <a:effectLst/>
                <a:ea typeface="Tahoma" panose="020B0604030504040204" pitchFamily="34" charset="0"/>
              </a:rPr>
              <a:t>the</a:t>
            </a:r>
            <a:r>
              <a:rPr lang="en-US" sz="1800" spc="-20" dirty="0">
                <a:effectLst/>
                <a:ea typeface="Tahoma" panose="020B0604030504040204" pitchFamily="34" charset="0"/>
              </a:rPr>
              <a:t> </a:t>
            </a:r>
            <a:r>
              <a:rPr lang="en-US" sz="1800" dirty="0">
                <a:effectLst/>
                <a:ea typeface="Tahoma" panose="020B0604030504040204" pitchFamily="34" charset="0"/>
              </a:rPr>
              <a:t>work</a:t>
            </a:r>
            <a:r>
              <a:rPr lang="en-US" sz="1800" spc="-5" dirty="0">
                <a:effectLst/>
                <a:ea typeface="Tahoma" panose="020B0604030504040204" pitchFamily="34" charset="0"/>
              </a:rPr>
              <a:t> </a:t>
            </a:r>
            <a:r>
              <a:rPr lang="en-US" sz="1800" dirty="0">
                <a:effectLst/>
                <a:ea typeface="Tahoma" panose="020B0604030504040204" pitchFamily="34" charset="0"/>
              </a:rPr>
              <a:t>agreement</a:t>
            </a:r>
            <a:r>
              <a:rPr lang="en-US" sz="1800" spc="-5" dirty="0">
                <a:effectLst/>
                <a:ea typeface="Tahoma" panose="020B0604030504040204" pitchFamily="34" charset="0"/>
              </a:rPr>
              <a:t> </a:t>
            </a:r>
            <a:r>
              <a:rPr lang="en-US" sz="1800" dirty="0">
                <a:effectLst/>
                <a:ea typeface="Tahoma" panose="020B0604030504040204" pitchFamily="34" charset="0"/>
              </a:rPr>
              <a:t>with</a:t>
            </a:r>
            <a:r>
              <a:rPr lang="en-US" sz="1800" spc="-15" dirty="0">
                <a:effectLst/>
                <a:ea typeface="Tahoma" panose="020B0604030504040204" pitchFamily="34" charset="0"/>
              </a:rPr>
              <a:t> </a:t>
            </a:r>
            <a:r>
              <a:rPr lang="en-US" sz="1800" dirty="0">
                <a:effectLst/>
                <a:ea typeface="Tahoma" panose="020B0604030504040204" pitchFamily="34" charset="0"/>
              </a:rPr>
              <a:t>the</a:t>
            </a:r>
            <a:r>
              <a:rPr lang="en-US" sz="1800" spc="-20" dirty="0">
                <a:effectLst/>
                <a:ea typeface="Tahoma" panose="020B0604030504040204" pitchFamily="34" charset="0"/>
              </a:rPr>
              <a:t> </a:t>
            </a:r>
            <a:r>
              <a:rPr lang="en-US" sz="1800" dirty="0">
                <a:effectLst/>
                <a:ea typeface="Tahoma" panose="020B0604030504040204" pitchFamily="34" charset="0"/>
              </a:rPr>
              <a:t>service</a:t>
            </a:r>
            <a:r>
              <a:rPr lang="en-US" sz="1800" spc="-5" dirty="0">
                <a:effectLst/>
                <a:ea typeface="Tahoma" panose="020B0604030504040204" pitchFamily="34" charset="0"/>
              </a:rPr>
              <a:t> </a:t>
            </a:r>
            <a:r>
              <a:rPr lang="en-US" sz="1800" dirty="0">
                <a:effectLst/>
                <a:ea typeface="Tahoma" panose="020B0604030504040204" pitchFamily="34" charset="0"/>
              </a:rPr>
              <a:t>provider,</a:t>
            </a:r>
            <a:r>
              <a:rPr lang="en-US" sz="1800" spc="-10" dirty="0">
                <a:effectLst/>
                <a:ea typeface="Tahoma" panose="020B0604030504040204" pitchFamily="34" charset="0"/>
              </a:rPr>
              <a:t> </a:t>
            </a:r>
            <a:r>
              <a:rPr lang="en-US" sz="1800" dirty="0">
                <a:effectLst/>
                <a:ea typeface="Tahoma" panose="020B0604030504040204" pitchFamily="34" charset="0"/>
              </a:rPr>
              <a:t>including</a:t>
            </a:r>
            <a:r>
              <a:rPr lang="en-US" sz="1800" spc="-15" dirty="0">
                <a:effectLst/>
                <a:ea typeface="Tahoma" panose="020B0604030504040204" pitchFamily="34" charset="0"/>
              </a:rPr>
              <a:t> </a:t>
            </a:r>
            <a:r>
              <a:rPr lang="en-US" sz="1800" dirty="0">
                <a:effectLst/>
                <a:ea typeface="Tahoma" panose="020B0604030504040204" pitchFamily="34" charset="0"/>
              </a:rPr>
              <a:t>any</a:t>
            </a:r>
            <a:r>
              <a:rPr lang="en-US" sz="1800" spc="-5" dirty="0">
                <a:effectLst/>
                <a:ea typeface="Tahoma" panose="020B0604030504040204" pitchFamily="34" charset="0"/>
              </a:rPr>
              <a:t> </a:t>
            </a:r>
            <a:r>
              <a:rPr lang="en-US" sz="1800" dirty="0">
                <a:effectLst/>
                <a:ea typeface="Tahoma" panose="020B0604030504040204" pitchFamily="34" charset="0"/>
              </a:rPr>
              <a:t>agreed</a:t>
            </a:r>
            <a:r>
              <a:rPr lang="en-US" sz="1800" spc="-15" dirty="0">
                <a:effectLst/>
                <a:ea typeface="Tahoma" panose="020B0604030504040204" pitchFamily="34" charset="0"/>
              </a:rPr>
              <a:t> </a:t>
            </a:r>
            <a:r>
              <a:rPr lang="en-US" sz="1800" dirty="0">
                <a:effectLst/>
                <a:ea typeface="Tahoma" panose="020B0604030504040204" pitchFamily="34" charset="0"/>
              </a:rPr>
              <a:t>upon</a:t>
            </a:r>
            <a:r>
              <a:rPr lang="en-US" sz="1800" spc="-15" dirty="0">
                <a:effectLst/>
                <a:ea typeface="Tahoma" panose="020B0604030504040204" pitchFamily="34" charset="0"/>
              </a:rPr>
              <a:t> </a:t>
            </a:r>
            <a:r>
              <a:rPr lang="en-US" sz="1800" dirty="0">
                <a:effectLst/>
                <a:ea typeface="Tahoma" panose="020B0604030504040204" pitchFamily="34" charset="0"/>
              </a:rPr>
              <a:t>commitments</a:t>
            </a:r>
            <a:r>
              <a:rPr lang="en-US" sz="1800" spc="-10" dirty="0">
                <a:effectLst/>
                <a:ea typeface="Tahoma" panose="020B0604030504040204" pitchFamily="34" charset="0"/>
              </a:rPr>
              <a:t> </a:t>
            </a:r>
            <a:r>
              <a:rPr lang="en-US" sz="1800" dirty="0">
                <a:effectLst/>
                <a:ea typeface="Tahoma" panose="020B0604030504040204" pitchFamily="34" charset="0"/>
              </a:rPr>
              <a:t>shall be available for review. (Specifics listed)</a:t>
            </a:r>
            <a:endParaRPr lang="en-US" sz="1800" spc="200" dirty="0">
              <a:ea typeface="Tahoma" panose="020B0604030504040204" pitchFamily="34" charset="0"/>
            </a:endParaRPr>
          </a:p>
          <a:p>
            <a:r>
              <a:rPr lang="en-US" sz="1800" dirty="0">
                <a:effectLst/>
                <a:ea typeface="Tahoma" panose="020B0604030504040204" pitchFamily="34" charset="0"/>
              </a:rPr>
              <a:t>An explanation of how the DOELAP accredited technical staff have sufficient qualifications and experience to assess the capabilities and limitations of the service provider with respect to the purchased</a:t>
            </a:r>
            <a:r>
              <a:rPr lang="en-US" sz="1800" spc="-15" dirty="0">
                <a:effectLst/>
                <a:ea typeface="Tahoma" panose="020B0604030504040204" pitchFamily="34" charset="0"/>
              </a:rPr>
              <a:t> </a:t>
            </a:r>
            <a:r>
              <a:rPr lang="en-US" sz="1800" dirty="0">
                <a:effectLst/>
                <a:ea typeface="Tahoma" panose="020B0604030504040204" pitchFamily="34" charset="0"/>
              </a:rPr>
              <a:t>services.</a:t>
            </a:r>
            <a:r>
              <a:rPr lang="en-US" sz="1800" spc="200" dirty="0">
                <a:effectLst/>
                <a:ea typeface="Tahoma" panose="020B0604030504040204" pitchFamily="34" charset="0"/>
              </a:rPr>
              <a:t> </a:t>
            </a:r>
            <a:r>
              <a:rPr lang="en-US" sz="1800" dirty="0">
                <a:effectLst/>
                <a:ea typeface="Tahoma" panose="020B0604030504040204" pitchFamily="34" charset="0"/>
              </a:rPr>
              <a:t>(Specifics listed)</a:t>
            </a:r>
            <a:endParaRPr lang="en-US" sz="1800" spc="200" dirty="0">
              <a:effectLst/>
              <a:ea typeface="Tahoma" panose="020B0604030504040204" pitchFamily="34" charset="0"/>
            </a:endParaRPr>
          </a:p>
          <a:p>
            <a:r>
              <a:rPr lang="en-US" sz="1800" dirty="0">
                <a:effectLst/>
                <a:ea typeface="Tahoma" panose="020B0604030504040204" pitchFamily="34" charset="0"/>
              </a:rPr>
              <a:t>A</a:t>
            </a:r>
            <a:r>
              <a:rPr lang="en-US" sz="1800" spc="-35" dirty="0">
                <a:effectLst/>
                <a:ea typeface="Tahoma" panose="020B0604030504040204" pitchFamily="34" charset="0"/>
              </a:rPr>
              <a:t> </a:t>
            </a:r>
            <a:r>
              <a:rPr lang="en-US" sz="1800" dirty="0">
                <a:effectLst/>
                <a:ea typeface="Tahoma" panose="020B0604030504040204" pitchFamily="34" charset="0"/>
              </a:rPr>
              <a:t>technical</a:t>
            </a:r>
            <a:r>
              <a:rPr lang="en-US" sz="1800" spc="-20" dirty="0">
                <a:effectLst/>
                <a:ea typeface="Tahoma" panose="020B0604030504040204" pitchFamily="34" charset="0"/>
              </a:rPr>
              <a:t> </a:t>
            </a:r>
            <a:r>
              <a:rPr lang="en-US" sz="1800" dirty="0">
                <a:effectLst/>
                <a:ea typeface="Tahoma" panose="020B0604030504040204" pitchFamily="34" charset="0"/>
              </a:rPr>
              <a:t>basis</a:t>
            </a:r>
            <a:r>
              <a:rPr lang="en-US" sz="1800" spc="-20" dirty="0">
                <a:effectLst/>
                <a:ea typeface="Tahoma" panose="020B0604030504040204" pitchFamily="34" charset="0"/>
              </a:rPr>
              <a:t> </a:t>
            </a:r>
            <a:r>
              <a:rPr lang="en-US" sz="1800" dirty="0">
                <a:effectLst/>
                <a:ea typeface="Tahoma" panose="020B0604030504040204" pitchFamily="34" charset="0"/>
              </a:rPr>
              <a:t>for</a:t>
            </a:r>
            <a:r>
              <a:rPr lang="en-US" sz="1800" spc="-20" dirty="0">
                <a:effectLst/>
                <a:ea typeface="Tahoma" panose="020B0604030504040204" pitchFamily="34" charset="0"/>
              </a:rPr>
              <a:t> </a:t>
            </a:r>
            <a:r>
              <a:rPr lang="en-US" sz="1800" dirty="0">
                <a:effectLst/>
                <a:ea typeface="Tahoma" panose="020B0604030504040204" pitchFamily="34" charset="0"/>
              </a:rPr>
              <a:t>the</a:t>
            </a:r>
            <a:r>
              <a:rPr lang="en-US" sz="1800" spc="-30" dirty="0">
                <a:effectLst/>
                <a:ea typeface="Tahoma" panose="020B0604030504040204" pitchFamily="34" charset="0"/>
              </a:rPr>
              <a:t> </a:t>
            </a:r>
            <a:r>
              <a:rPr lang="en-US" sz="1800" dirty="0">
                <a:effectLst/>
                <a:ea typeface="Tahoma" panose="020B0604030504040204" pitchFamily="34" charset="0"/>
              </a:rPr>
              <a:t>selected</a:t>
            </a:r>
            <a:r>
              <a:rPr lang="en-US" sz="1800" spc="-25" dirty="0">
                <a:effectLst/>
                <a:ea typeface="Tahoma" panose="020B0604030504040204" pitchFamily="34" charset="0"/>
              </a:rPr>
              <a:t> </a:t>
            </a:r>
            <a:r>
              <a:rPr lang="en-US" sz="1800" dirty="0">
                <a:effectLst/>
                <a:ea typeface="Tahoma" panose="020B0604030504040204" pitchFamily="34" charset="0"/>
              </a:rPr>
              <a:t>performance</a:t>
            </a:r>
            <a:r>
              <a:rPr lang="en-US" sz="1800" spc="-15" dirty="0">
                <a:effectLst/>
                <a:ea typeface="Tahoma" panose="020B0604030504040204" pitchFamily="34" charset="0"/>
              </a:rPr>
              <a:t> </a:t>
            </a:r>
            <a:r>
              <a:rPr lang="en-US" sz="1800" dirty="0">
                <a:effectLst/>
                <a:ea typeface="Tahoma" panose="020B0604030504040204" pitchFamily="34" charset="0"/>
              </a:rPr>
              <a:t>testing</a:t>
            </a:r>
            <a:r>
              <a:rPr lang="en-US" sz="1800" spc="-35" dirty="0">
                <a:effectLst/>
                <a:ea typeface="Tahoma" panose="020B0604030504040204" pitchFamily="34" charset="0"/>
              </a:rPr>
              <a:t> </a:t>
            </a:r>
            <a:r>
              <a:rPr lang="en-US" sz="1800" dirty="0">
                <a:effectLst/>
                <a:ea typeface="Tahoma" panose="020B0604030504040204" pitchFamily="34" charset="0"/>
              </a:rPr>
              <a:t>categories</a:t>
            </a:r>
            <a:r>
              <a:rPr lang="en-US" sz="1800" spc="-30" dirty="0">
                <a:effectLst/>
                <a:ea typeface="Tahoma" panose="020B0604030504040204" pitchFamily="34" charset="0"/>
              </a:rPr>
              <a:t> </a:t>
            </a:r>
            <a:r>
              <a:rPr lang="en-US" sz="1800" dirty="0">
                <a:effectLst/>
                <a:ea typeface="Tahoma" panose="020B0604030504040204" pitchFamily="34" charset="0"/>
              </a:rPr>
              <a:t>or</a:t>
            </a:r>
            <a:r>
              <a:rPr lang="en-US" sz="1800" spc="-20" dirty="0">
                <a:effectLst/>
                <a:ea typeface="Tahoma" panose="020B0604030504040204" pitchFamily="34" charset="0"/>
              </a:rPr>
              <a:t> </a:t>
            </a:r>
            <a:r>
              <a:rPr lang="en-US" sz="1800" dirty="0">
                <a:effectLst/>
                <a:ea typeface="Tahoma" panose="020B0604030504040204" pitchFamily="34" charset="0"/>
              </a:rPr>
              <a:t>subcategories</a:t>
            </a:r>
            <a:r>
              <a:rPr lang="en-US" sz="1800" spc="-20" dirty="0">
                <a:effectLst/>
                <a:ea typeface="Tahoma" panose="020B0604030504040204" pitchFamily="34" charset="0"/>
              </a:rPr>
              <a:t> </a:t>
            </a:r>
            <a:r>
              <a:rPr lang="en-US" sz="1800" dirty="0">
                <a:effectLst/>
                <a:ea typeface="Tahoma" panose="020B0604030504040204" pitchFamily="34" charset="0"/>
              </a:rPr>
              <a:t>shall</a:t>
            </a:r>
            <a:r>
              <a:rPr lang="en-US" sz="1800" spc="-20" dirty="0">
                <a:effectLst/>
                <a:ea typeface="Tahoma" panose="020B0604030504040204" pitchFamily="34" charset="0"/>
              </a:rPr>
              <a:t> </a:t>
            </a:r>
            <a:r>
              <a:rPr lang="en-US" sz="1800" dirty="0">
                <a:effectLst/>
                <a:ea typeface="Tahoma" panose="020B0604030504040204" pitchFamily="34" charset="0"/>
              </a:rPr>
              <a:t>be</a:t>
            </a:r>
            <a:r>
              <a:rPr lang="en-US" sz="1800" spc="-15" dirty="0">
                <a:effectLst/>
                <a:ea typeface="Tahoma" panose="020B0604030504040204" pitchFamily="34" charset="0"/>
              </a:rPr>
              <a:t> </a:t>
            </a:r>
            <a:r>
              <a:rPr lang="en-US" sz="1800" spc="-10" dirty="0">
                <a:effectLst/>
                <a:ea typeface="Tahoma" panose="020B0604030504040204" pitchFamily="34" charset="0"/>
              </a:rPr>
              <a:t>available.</a:t>
            </a:r>
            <a:endParaRPr lang="en-US" sz="1800" dirty="0">
              <a:effectLst/>
              <a:ea typeface="Tahoma" panose="020B0604030504040204" pitchFamily="34" charset="0"/>
            </a:endParaRPr>
          </a:p>
          <a:p>
            <a:r>
              <a:rPr lang="en-US" sz="1800" dirty="0">
                <a:effectLst/>
                <a:ea typeface="Tahoma" panose="020B0604030504040204" pitchFamily="34" charset="0"/>
              </a:rPr>
              <a:t>The program shall have a procedure for conducting quality assurance assessments of the service provider;</a:t>
            </a:r>
            <a:r>
              <a:rPr lang="en-US" sz="1800" spc="-5" dirty="0">
                <a:effectLst/>
                <a:ea typeface="Tahoma" panose="020B0604030504040204" pitchFamily="34" charset="0"/>
              </a:rPr>
              <a:t> </a:t>
            </a:r>
            <a:r>
              <a:rPr lang="en-US" sz="1800" dirty="0">
                <a:effectLst/>
                <a:ea typeface="Tahoma" panose="020B0604030504040204" pitchFamily="34" charset="0"/>
              </a:rPr>
              <a:t>that</a:t>
            </a:r>
            <a:r>
              <a:rPr lang="en-US" sz="1800" spc="-5" dirty="0">
                <a:effectLst/>
                <a:ea typeface="Tahoma" panose="020B0604030504040204" pitchFamily="34" charset="0"/>
              </a:rPr>
              <a:t> </a:t>
            </a:r>
            <a:r>
              <a:rPr lang="en-US" sz="1800" dirty="0">
                <a:effectLst/>
                <a:ea typeface="Tahoma" panose="020B0604030504040204" pitchFamily="34" charset="0"/>
              </a:rPr>
              <a:t>includes</a:t>
            </a:r>
            <a:r>
              <a:rPr lang="en-US" sz="1800" spc="-20" dirty="0">
                <a:effectLst/>
                <a:ea typeface="Tahoma" panose="020B0604030504040204" pitchFamily="34" charset="0"/>
              </a:rPr>
              <a:t> </a:t>
            </a:r>
            <a:r>
              <a:rPr lang="en-US" sz="1800" dirty="0">
                <a:effectLst/>
                <a:ea typeface="Tahoma" panose="020B0604030504040204" pitchFamily="34" charset="0"/>
              </a:rPr>
              <a:t>on-site</a:t>
            </a:r>
            <a:r>
              <a:rPr lang="en-US" sz="1800" spc="-5" dirty="0">
                <a:effectLst/>
                <a:ea typeface="Tahoma" panose="020B0604030504040204" pitchFamily="34" charset="0"/>
              </a:rPr>
              <a:t> </a:t>
            </a:r>
            <a:r>
              <a:rPr lang="en-US" sz="1800" dirty="0">
                <a:effectLst/>
                <a:ea typeface="Tahoma" panose="020B0604030504040204" pitchFamily="34" charset="0"/>
              </a:rPr>
              <a:t>audits,</a:t>
            </a:r>
            <a:r>
              <a:rPr lang="en-US" sz="1800" spc="-20" dirty="0">
                <a:effectLst/>
                <a:ea typeface="Tahoma" panose="020B0604030504040204" pitchFamily="34" charset="0"/>
              </a:rPr>
              <a:t> </a:t>
            </a:r>
            <a:r>
              <a:rPr lang="en-US" sz="1800" dirty="0">
                <a:effectLst/>
                <a:ea typeface="Tahoma" panose="020B0604030504040204" pitchFamily="34" charset="0"/>
              </a:rPr>
              <a:t>quality</a:t>
            </a:r>
            <a:r>
              <a:rPr lang="en-US" sz="1800" spc="-15" dirty="0">
                <a:effectLst/>
                <a:ea typeface="Tahoma" panose="020B0604030504040204" pitchFamily="34" charset="0"/>
              </a:rPr>
              <a:t> </a:t>
            </a:r>
            <a:r>
              <a:rPr lang="en-US" sz="1800" dirty="0">
                <a:effectLst/>
                <a:ea typeface="Tahoma" panose="020B0604030504040204" pitchFamily="34" charset="0"/>
              </a:rPr>
              <a:t>control</a:t>
            </a:r>
            <a:r>
              <a:rPr lang="en-US" sz="1800" spc="-10" dirty="0">
                <a:effectLst/>
                <a:ea typeface="Tahoma" panose="020B0604030504040204" pitchFamily="34" charset="0"/>
              </a:rPr>
              <a:t> </a:t>
            </a:r>
            <a:r>
              <a:rPr lang="en-US" sz="1800" dirty="0">
                <a:effectLst/>
                <a:ea typeface="Tahoma" panose="020B0604030504040204" pitchFamily="34" charset="0"/>
              </a:rPr>
              <a:t>reviews,</a:t>
            </a:r>
            <a:r>
              <a:rPr lang="en-US" sz="1800" spc="-10" dirty="0">
                <a:effectLst/>
                <a:ea typeface="Tahoma" panose="020B0604030504040204" pitchFamily="34" charset="0"/>
              </a:rPr>
              <a:t> </a:t>
            </a:r>
            <a:r>
              <a:rPr lang="en-US" sz="1800" dirty="0">
                <a:effectLst/>
                <a:ea typeface="Tahoma" panose="020B0604030504040204" pitchFamily="34" charset="0"/>
              </a:rPr>
              <a:t>and</a:t>
            </a:r>
            <a:r>
              <a:rPr lang="en-US" sz="1800" spc="-15" dirty="0">
                <a:effectLst/>
                <a:ea typeface="Tahoma" panose="020B0604030504040204" pitchFamily="34" charset="0"/>
              </a:rPr>
              <a:t> </a:t>
            </a:r>
            <a:r>
              <a:rPr lang="en-US" sz="1800" dirty="0">
                <a:effectLst/>
                <a:ea typeface="Tahoma" panose="020B0604030504040204" pitchFamily="34" charset="0"/>
              </a:rPr>
              <a:t>blind</a:t>
            </a:r>
            <a:r>
              <a:rPr lang="en-US" sz="1800" spc="-15" dirty="0">
                <a:effectLst/>
                <a:ea typeface="Tahoma" panose="020B0604030504040204" pitchFamily="34" charset="0"/>
              </a:rPr>
              <a:t> </a:t>
            </a:r>
            <a:r>
              <a:rPr lang="en-US" sz="1800" dirty="0">
                <a:effectLst/>
                <a:ea typeface="Tahoma" panose="020B0604030504040204" pitchFamily="34" charset="0"/>
              </a:rPr>
              <a:t>quality</a:t>
            </a:r>
            <a:r>
              <a:rPr lang="en-US" sz="1800" spc="-5" dirty="0">
                <a:effectLst/>
                <a:ea typeface="Tahoma" panose="020B0604030504040204" pitchFamily="34" charset="0"/>
              </a:rPr>
              <a:t> </a:t>
            </a:r>
            <a:r>
              <a:rPr lang="en-US" sz="1800" dirty="0">
                <a:effectLst/>
                <a:ea typeface="Tahoma" panose="020B0604030504040204" pitchFamily="34" charset="0"/>
              </a:rPr>
              <a:t>control.</a:t>
            </a:r>
            <a:r>
              <a:rPr lang="en-US" sz="1800" spc="200" dirty="0">
                <a:effectLst/>
                <a:ea typeface="Tahoma" panose="020B0604030504040204" pitchFamily="34" charset="0"/>
              </a:rPr>
              <a:t> </a:t>
            </a:r>
            <a:r>
              <a:rPr lang="en-US" sz="1800" dirty="0">
                <a:effectLst/>
                <a:ea typeface="Tahoma" panose="020B0604030504040204" pitchFamily="34" charset="0"/>
              </a:rPr>
              <a:t>The</a:t>
            </a:r>
            <a:r>
              <a:rPr lang="en-US" sz="1800" spc="-20" dirty="0">
                <a:effectLst/>
                <a:ea typeface="Tahoma" panose="020B0604030504040204" pitchFamily="34" charset="0"/>
              </a:rPr>
              <a:t> </a:t>
            </a:r>
            <a:r>
              <a:rPr lang="en-US" sz="1800" dirty="0">
                <a:effectLst/>
                <a:ea typeface="Tahoma" panose="020B0604030504040204" pitchFamily="34" charset="0"/>
              </a:rPr>
              <a:t>procedures shall also describe how findings are identified and corrected.</a:t>
            </a:r>
          </a:p>
          <a:p>
            <a:endParaRPr lang="en-US" dirty="0"/>
          </a:p>
        </p:txBody>
      </p:sp>
      <p:sp>
        <p:nvSpPr>
          <p:cNvPr id="5" name="Footer Placeholder 4">
            <a:extLst>
              <a:ext uri="{FF2B5EF4-FFF2-40B4-BE49-F238E27FC236}">
                <a16:creationId xmlns:a16="http://schemas.microsoft.com/office/drawing/2014/main" id="{F03EDF34-AD99-205B-1C49-7EF569522850}"/>
              </a:ext>
            </a:extLst>
          </p:cNvPr>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22984271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A93A8-BA9B-3055-C71C-C3D70CF26C77}"/>
              </a:ext>
            </a:extLst>
          </p:cNvPr>
          <p:cNvSpPr>
            <a:spLocks noGrp="1"/>
          </p:cNvSpPr>
          <p:nvPr>
            <p:ph type="title"/>
          </p:nvPr>
        </p:nvSpPr>
        <p:spPr/>
        <p:txBody>
          <a:bodyPr/>
          <a:lstStyle/>
          <a:p>
            <a:r>
              <a:rPr lang="en-US" altLang="en-US" sz="2400" dirty="0">
                <a:ea typeface="Tahoma" panose="020B0604030504040204" pitchFamily="34" charset="0"/>
              </a:rPr>
              <a:t>DOE-STD-1112-2019 Appendix C</a:t>
            </a:r>
            <a:br>
              <a:rPr lang="en-US" altLang="en-US" sz="2400" dirty="0">
                <a:ea typeface="Tahoma" panose="020B0604030504040204" pitchFamily="34" charset="0"/>
              </a:rPr>
            </a:br>
            <a:r>
              <a:rPr lang="en-US" sz="1800" dirty="0">
                <a:effectLst/>
                <a:ea typeface="Tahoma" panose="020B0604030504040204" pitchFamily="34" charset="0"/>
              </a:rPr>
              <a:t>Minimum</a:t>
            </a:r>
            <a:r>
              <a:rPr lang="en-US" sz="1800" spc="-10" dirty="0">
                <a:effectLst/>
                <a:ea typeface="Tahoma" panose="020B0604030504040204" pitchFamily="34" charset="0"/>
              </a:rPr>
              <a:t> </a:t>
            </a:r>
            <a:r>
              <a:rPr lang="en-US" sz="1800" dirty="0">
                <a:effectLst/>
                <a:ea typeface="Tahoma" panose="020B0604030504040204" pitchFamily="34" charset="0"/>
              </a:rPr>
              <a:t>Detectible</a:t>
            </a:r>
            <a:r>
              <a:rPr lang="en-US" sz="1800" spc="-25" dirty="0">
                <a:effectLst/>
                <a:ea typeface="Tahoma" panose="020B0604030504040204" pitchFamily="34" charset="0"/>
              </a:rPr>
              <a:t> </a:t>
            </a:r>
            <a:r>
              <a:rPr lang="en-US" sz="1800" dirty="0">
                <a:effectLst/>
                <a:ea typeface="Tahoma" panose="020B0604030504040204" pitchFamily="34" charset="0"/>
              </a:rPr>
              <a:t>Amount</a:t>
            </a:r>
            <a:r>
              <a:rPr lang="en-US" sz="1800" spc="-20" dirty="0">
                <a:effectLst/>
                <a:ea typeface="Tahoma" panose="020B0604030504040204" pitchFamily="34" charset="0"/>
              </a:rPr>
              <a:t> </a:t>
            </a:r>
            <a:r>
              <a:rPr lang="en-US" sz="1800" dirty="0">
                <a:effectLst/>
                <a:ea typeface="Tahoma" panose="020B0604030504040204" pitchFamily="34" charset="0"/>
              </a:rPr>
              <a:t>(MDA)</a:t>
            </a:r>
            <a:r>
              <a:rPr lang="en-US" sz="1800" spc="-15" dirty="0">
                <a:effectLst/>
                <a:ea typeface="Tahoma" panose="020B0604030504040204" pitchFamily="34" charset="0"/>
              </a:rPr>
              <a:t> </a:t>
            </a:r>
            <a:r>
              <a:rPr lang="en-US" sz="1800" dirty="0">
                <a:effectLst/>
                <a:ea typeface="Tahoma" panose="020B0604030504040204" pitchFamily="34" charset="0"/>
              </a:rPr>
              <a:t>and</a:t>
            </a:r>
            <a:r>
              <a:rPr lang="en-US" sz="1800" spc="-20" dirty="0">
                <a:effectLst/>
                <a:ea typeface="Tahoma" panose="020B0604030504040204" pitchFamily="34" charset="0"/>
              </a:rPr>
              <a:t> </a:t>
            </a:r>
            <a:r>
              <a:rPr lang="en-US" sz="1800" dirty="0">
                <a:effectLst/>
                <a:ea typeface="Tahoma" panose="020B0604030504040204" pitchFamily="34" charset="0"/>
              </a:rPr>
              <a:t>Decision</a:t>
            </a:r>
            <a:r>
              <a:rPr lang="en-US" sz="1800" spc="-25" dirty="0">
                <a:effectLst/>
                <a:ea typeface="Tahoma" panose="020B0604030504040204" pitchFamily="34" charset="0"/>
              </a:rPr>
              <a:t> </a:t>
            </a:r>
            <a:r>
              <a:rPr lang="en-US" sz="1800" dirty="0">
                <a:effectLst/>
                <a:ea typeface="Tahoma" panose="020B0604030504040204" pitchFamily="34" charset="0"/>
              </a:rPr>
              <a:t>Level</a:t>
            </a:r>
            <a:r>
              <a:rPr lang="en-US" sz="1800" spc="-25" dirty="0">
                <a:effectLst/>
                <a:ea typeface="Tahoma" panose="020B0604030504040204" pitchFamily="34" charset="0"/>
              </a:rPr>
              <a:t> </a:t>
            </a:r>
            <a:r>
              <a:rPr lang="en-US" sz="1800" dirty="0">
                <a:effectLst/>
                <a:ea typeface="Tahoma" panose="020B0604030504040204" pitchFamily="34" charset="0"/>
              </a:rPr>
              <a:t>(LC)</a:t>
            </a:r>
            <a:r>
              <a:rPr lang="en-US" sz="1800" spc="-25" dirty="0">
                <a:effectLst/>
                <a:ea typeface="Tahoma" panose="020B0604030504040204" pitchFamily="34" charset="0"/>
              </a:rPr>
              <a:t> </a:t>
            </a:r>
            <a:r>
              <a:rPr lang="en-US" sz="1800" spc="-10" dirty="0">
                <a:effectLst/>
                <a:ea typeface="Tahoma" panose="020B0604030504040204" pitchFamily="34" charset="0"/>
              </a:rPr>
              <a:t>Testing</a:t>
            </a:r>
            <a:endParaRPr lang="en-US" dirty="0">
              <a:ea typeface="Tahoma" panose="020B0604030504040204" pitchFamily="34" charset="0"/>
            </a:endParaRPr>
          </a:p>
        </p:txBody>
      </p:sp>
      <p:sp>
        <p:nvSpPr>
          <p:cNvPr id="3" name="Content Placeholder 2">
            <a:extLst>
              <a:ext uri="{FF2B5EF4-FFF2-40B4-BE49-F238E27FC236}">
                <a16:creationId xmlns:a16="http://schemas.microsoft.com/office/drawing/2014/main" id="{4829DB24-9813-F4E4-B4ED-E45BA718F593}"/>
              </a:ext>
            </a:extLst>
          </p:cNvPr>
          <p:cNvSpPr>
            <a:spLocks noGrp="1"/>
          </p:cNvSpPr>
          <p:nvPr>
            <p:ph idx="1"/>
          </p:nvPr>
        </p:nvSpPr>
        <p:spPr/>
        <p:txBody>
          <a:bodyPr/>
          <a:lstStyle/>
          <a:p>
            <a:r>
              <a:rPr lang="en-US" sz="1500" dirty="0">
                <a:effectLst/>
                <a:ea typeface="Tahoma" panose="020B0604030504040204" pitchFamily="34" charset="0"/>
              </a:rPr>
              <a:t>The MDA and LC</a:t>
            </a:r>
            <a:r>
              <a:rPr lang="en-US" sz="1500" spc="135" dirty="0">
                <a:effectLst/>
                <a:ea typeface="Tahoma" panose="020B0604030504040204" pitchFamily="34" charset="0"/>
              </a:rPr>
              <a:t> </a:t>
            </a:r>
            <a:r>
              <a:rPr lang="en-US" sz="1500" dirty="0">
                <a:effectLst/>
                <a:ea typeface="Tahoma" panose="020B0604030504040204" pitchFamily="34" charset="0"/>
              </a:rPr>
              <a:t>testing shall be completed for each radiobioassay analysis described in the DOELAP application</a:t>
            </a:r>
            <a:r>
              <a:rPr lang="en-US" sz="1500" spc="-15" dirty="0">
                <a:effectLst/>
                <a:ea typeface="Tahoma" panose="020B0604030504040204" pitchFamily="34" charset="0"/>
              </a:rPr>
              <a:t> </a:t>
            </a:r>
            <a:r>
              <a:rPr lang="en-US" sz="1500" dirty="0">
                <a:effectLst/>
                <a:ea typeface="Tahoma" panose="020B0604030504040204" pitchFamily="34" charset="0"/>
              </a:rPr>
              <a:t>for</a:t>
            </a:r>
            <a:r>
              <a:rPr lang="en-US" sz="1500" spc="-10" dirty="0">
                <a:effectLst/>
                <a:ea typeface="Tahoma" panose="020B0604030504040204" pitchFamily="34" charset="0"/>
              </a:rPr>
              <a:t> </a:t>
            </a:r>
            <a:r>
              <a:rPr lang="en-US" sz="1500" dirty="0">
                <a:effectLst/>
                <a:ea typeface="Tahoma" panose="020B0604030504040204" pitchFamily="34" charset="0"/>
              </a:rPr>
              <a:t>performance</a:t>
            </a:r>
            <a:r>
              <a:rPr lang="en-US" sz="1500" spc="-5" dirty="0">
                <a:effectLst/>
                <a:ea typeface="Tahoma" panose="020B0604030504040204" pitchFamily="34" charset="0"/>
              </a:rPr>
              <a:t> </a:t>
            </a:r>
            <a:r>
              <a:rPr lang="en-US" sz="1500" dirty="0">
                <a:effectLst/>
                <a:ea typeface="Tahoma" panose="020B0604030504040204" pitchFamily="34" charset="0"/>
              </a:rPr>
              <a:t>testing,</a:t>
            </a:r>
            <a:r>
              <a:rPr lang="en-US" sz="1500" spc="-10" dirty="0">
                <a:effectLst/>
                <a:ea typeface="Tahoma" panose="020B0604030504040204" pitchFamily="34" charset="0"/>
              </a:rPr>
              <a:t> </a:t>
            </a:r>
            <a:r>
              <a:rPr lang="en-US" sz="1500" dirty="0">
                <a:effectLst/>
                <a:ea typeface="Tahoma" panose="020B0604030504040204" pitchFamily="34" charset="0"/>
              </a:rPr>
              <a:t>and</a:t>
            </a:r>
            <a:r>
              <a:rPr lang="en-US" sz="1500" spc="-15" dirty="0">
                <a:effectLst/>
                <a:ea typeface="Tahoma" panose="020B0604030504040204" pitchFamily="34" charset="0"/>
              </a:rPr>
              <a:t> </a:t>
            </a:r>
            <a:r>
              <a:rPr lang="en-US" sz="1500" dirty="0">
                <a:effectLst/>
                <a:ea typeface="Tahoma" panose="020B0604030504040204" pitchFamily="34" charset="0"/>
              </a:rPr>
              <a:t>shall</a:t>
            </a:r>
            <a:r>
              <a:rPr lang="en-US" sz="1500" spc="-10" dirty="0">
                <a:effectLst/>
                <a:ea typeface="Tahoma" panose="020B0604030504040204" pitchFamily="34" charset="0"/>
              </a:rPr>
              <a:t> </a:t>
            </a:r>
            <a:r>
              <a:rPr lang="en-US" sz="1500" dirty="0">
                <a:effectLst/>
                <a:ea typeface="Tahoma" panose="020B0604030504040204" pitchFamily="34" charset="0"/>
              </a:rPr>
              <a:t>incorporate</a:t>
            </a:r>
            <a:r>
              <a:rPr lang="en-US" sz="1500" spc="-5" dirty="0">
                <a:effectLst/>
                <a:ea typeface="Tahoma" panose="020B0604030504040204" pitchFamily="34" charset="0"/>
              </a:rPr>
              <a:t> </a:t>
            </a:r>
            <a:r>
              <a:rPr lang="en-US" sz="1500" dirty="0">
                <a:effectLst/>
                <a:ea typeface="Tahoma" panose="020B0604030504040204" pitchFamily="34" charset="0"/>
              </a:rPr>
              <a:t>replicate</a:t>
            </a:r>
            <a:r>
              <a:rPr lang="en-US" sz="1500" spc="-20" dirty="0">
                <a:effectLst/>
                <a:ea typeface="Tahoma" panose="020B0604030504040204" pitchFamily="34" charset="0"/>
              </a:rPr>
              <a:t> </a:t>
            </a:r>
            <a:r>
              <a:rPr lang="en-US" sz="1500" dirty="0">
                <a:effectLst/>
                <a:ea typeface="Tahoma" panose="020B0604030504040204" pitchFamily="34" charset="0"/>
              </a:rPr>
              <a:t>analyses</a:t>
            </a:r>
            <a:r>
              <a:rPr lang="en-US" sz="1500" spc="-10" dirty="0">
                <a:effectLst/>
                <a:ea typeface="Tahoma" panose="020B0604030504040204" pitchFamily="34" charset="0"/>
              </a:rPr>
              <a:t> </a:t>
            </a:r>
            <a:r>
              <a:rPr lang="en-US" sz="1500" dirty="0">
                <a:effectLst/>
                <a:ea typeface="Tahoma" panose="020B0604030504040204" pitchFamily="34" charset="0"/>
              </a:rPr>
              <a:t>employing</a:t>
            </a:r>
            <a:r>
              <a:rPr lang="en-US" sz="1500" spc="-15" dirty="0">
                <a:effectLst/>
                <a:ea typeface="Tahoma" panose="020B0604030504040204" pitchFamily="34" charset="0"/>
              </a:rPr>
              <a:t> </a:t>
            </a:r>
            <a:r>
              <a:rPr lang="en-US" sz="1500" dirty="0">
                <a:effectLst/>
                <a:ea typeface="Tahoma" panose="020B0604030504040204" pitchFamily="34" charset="0"/>
              </a:rPr>
              <a:t>all</a:t>
            </a:r>
            <a:r>
              <a:rPr lang="en-US" sz="1500" spc="-10" dirty="0">
                <a:effectLst/>
                <a:ea typeface="Tahoma" panose="020B0604030504040204" pitchFamily="34" charset="0"/>
              </a:rPr>
              <a:t> </a:t>
            </a:r>
            <a:r>
              <a:rPr lang="en-US" sz="1500" dirty="0">
                <a:effectLst/>
                <a:ea typeface="Tahoma" panose="020B0604030504040204" pitchFamily="34" charset="0"/>
              </a:rPr>
              <a:t>analytical</a:t>
            </a:r>
            <a:r>
              <a:rPr lang="en-US" sz="1500" spc="-20" dirty="0">
                <a:effectLst/>
                <a:ea typeface="Tahoma" panose="020B0604030504040204" pitchFamily="34" charset="0"/>
              </a:rPr>
              <a:t> </a:t>
            </a:r>
            <a:r>
              <a:rPr lang="en-US" sz="1500" dirty="0">
                <a:effectLst/>
                <a:ea typeface="Tahoma" panose="020B0604030504040204" pitchFamily="34" charset="0"/>
              </a:rPr>
              <a:t>and computational</a:t>
            </a:r>
            <a:r>
              <a:rPr lang="en-US" sz="1500" spc="-10" dirty="0">
                <a:effectLst/>
                <a:ea typeface="Tahoma" panose="020B0604030504040204" pitchFamily="34" charset="0"/>
              </a:rPr>
              <a:t> </a:t>
            </a:r>
            <a:r>
              <a:rPr lang="en-US" sz="1500" dirty="0">
                <a:effectLst/>
                <a:ea typeface="Tahoma" panose="020B0604030504040204" pitchFamily="34" charset="0"/>
              </a:rPr>
              <a:t>procedures</a:t>
            </a:r>
            <a:r>
              <a:rPr lang="en-US" sz="1500" spc="-20" dirty="0">
                <a:effectLst/>
                <a:ea typeface="Tahoma" panose="020B0604030504040204" pitchFamily="34" charset="0"/>
              </a:rPr>
              <a:t> </a:t>
            </a:r>
            <a:r>
              <a:rPr lang="en-US" sz="1500" dirty="0">
                <a:effectLst/>
                <a:ea typeface="Tahoma" panose="020B0604030504040204" pitchFamily="34" charset="0"/>
              </a:rPr>
              <a:t>normally</a:t>
            </a:r>
            <a:r>
              <a:rPr lang="en-US" sz="1500" spc="-5" dirty="0">
                <a:effectLst/>
                <a:ea typeface="Tahoma" panose="020B0604030504040204" pitchFamily="34" charset="0"/>
              </a:rPr>
              <a:t> </a:t>
            </a:r>
            <a:r>
              <a:rPr lang="en-US" sz="1500" dirty="0">
                <a:effectLst/>
                <a:ea typeface="Tahoma" panose="020B0604030504040204" pitchFamily="34" charset="0"/>
              </a:rPr>
              <a:t>part</a:t>
            </a:r>
            <a:r>
              <a:rPr lang="en-US" sz="1500" spc="-20" dirty="0">
                <a:effectLst/>
                <a:ea typeface="Tahoma" panose="020B0604030504040204" pitchFamily="34" charset="0"/>
              </a:rPr>
              <a:t> </a:t>
            </a:r>
            <a:r>
              <a:rPr lang="en-US" sz="1500" dirty="0">
                <a:effectLst/>
                <a:ea typeface="Tahoma" panose="020B0604030504040204" pitchFamily="34" charset="0"/>
              </a:rPr>
              <a:t>of</a:t>
            </a:r>
            <a:r>
              <a:rPr lang="en-US" sz="1500" spc="-20" dirty="0">
                <a:effectLst/>
                <a:ea typeface="Tahoma" panose="020B0604030504040204" pitchFamily="34" charset="0"/>
              </a:rPr>
              <a:t> </a:t>
            </a:r>
            <a:r>
              <a:rPr lang="en-US" sz="1500" dirty="0">
                <a:effectLst/>
                <a:ea typeface="Tahoma" panose="020B0604030504040204" pitchFamily="34" charset="0"/>
              </a:rPr>
              <a:t>the</a:t>
            </a:r>
            <a:r>
              <a:rPr lang="en-US" sz="1500" spc="-5" dirty="0">
                <a:effectLst/>
                <a:ea typeface="Tahoma" panose="020B0604030504040204" pitchFamily="34" charset="0"/>
              </a:rPr>
              <a:t> </a:t>
            </a:r>
            <a:r>
              <a:rPr lang="en-US" sz="1500" dirty="0">
                <a:effectLst/>
                <a:ea typeface="Tahoma" panose="020B0604030504040204" pitchFamily="34" charset="0"/>
              </a:rPr>
              <a:t>bioassay</a:t>
            </a:r>
            <a:r>
              <a:rPr lang="en-US" sz="1500" spc="-5" dirty="0">
                <a:effectLst/>
                <a:ea typeface="Tahoma" panose="020B0604030504040204" pitchFamily="34" charset="0"/>
              </a:rPr>
              <a:t> </a:t>
            </a:r>
            <a:r>
              <a:rPr lang="en-US" sz="1500" dirty="0">
                <a:effectLst/>
                <a:ea typeface="Tahoma" panose="020B0604030504040204" pitchFamily="34" charset="0"/>
              </a:rPr>
              <a:t>analysis</a:t>
            </a:r>
            <a:r>
              <a:rPr lang="en-US" sz="1500" spc="-10" dirty="0">
                <a:effectLst/>
                <a:ea typeface="Tahoma" panose="020B0604030504040204" pitchFamily="34" charset="0"/>
              </a:rPr>
              <a:t> </a:t>
            </a:r>
            <a:r>
              <a:rPr lang="en-US" sz="1500" dirty="0">
                <a:effectLst/>
                <a:ea typeface="Tahoma" panose="020B0604030504040204" pitchFamily="34" charset="0"/>
              </a:rPr>
              <a:t>being</a:t>
            </a:r>
            <a:r>
              <a:rPr lang="en-US" sz="1500" spc="-15" dirty="0">
                <a:effectLst/>
                <a:ea typeface="Tahoma" panose="020B0604030504040204" pitchFamily="34" charset="0"/>
              </a:rPr>
              <a:t> </a:t>
            </a:r>
            <a:r>
              <a:rPr lang="en-US" sz="1500" dirty="0">
                <a:effectLst/>
                <a:ea typeface="Tahoma" panose="020B0604030504040204" pitchFamily="34" charset="0"/>
              </a:rPr>
              <a:t>tested</a:t>
            </a:r>
          </a:p>
          <a:p>
            <a:r>
              <a:rPr lang="en-US" sz="1500" dirty="0">
                <a:effectLst/>
                <a:ea typeface="Tahoma" panose="020B0604030504040204" pitchFamily="34" charset="0"/>
              </a:rPr>
              <a:t>Processes</a:t>
            </a:r>
            <a:r>
              <a:rPr lang="en-US" sz="1500" spc="-10" dirty="0">
                <a:effectLst/>
                <a:ea typeface="Tahoma" panose="020B0604030504040204" pitchFamily="34" charset="0"/>
              </a:rPr>
              <a:t> </a:t>
            </a:r>
            <a:r>
              <a:rPr lang="en-US" sz="1500" dirty="0">
                <a:effectLst/>
                <a:ea typeface="Tahoma" panose="020B0604030504040204" pitchFamily="34" charset="0"/>
              </a:rPr>
              <a:t>for</a:t>
            </a:r>
            <a:r>
              <a:rPr lang="en-US" sz="1500" spc="-20" dirty="0">
                <a:effectLst/>
                <a:ea typeface="Tahoma" panose="020B0604030504040204" pitchFamily="34" charset="0"/>
              </a:rPr>
              <a:t> </a:t>
            </a:r>
            <a:r>
              <a:rPr lang="en-US" sz="1500" dirty="0">
                <a:effectLst/>
                <a:ea typeface="Tahoma" panose="020B0604030504040204" pitchFamily="34" charset="0"/>
              </a:rPr>
              <a:t>testing</a:t>
            </a:r>
            <a:r>
              <a:rPr lang="en-US" sz="1500" spc="-25" dirty="0">
                <a:effectLst/>
                <a:ea typeface="Tahoma" panose="020B0604030504040204" pitchFamily="34" charset="0"/>
              </a:rPr>
              <a:t> </a:t>
            </a:r>
            <a:r>
              <a:rPr lang="en-US" sz="1500" dirty="0">
                <a:effectLst/>
                <a:ea typeface="Tahoma" panose="020B0604030504040204" pitchFamily="34" charset="0"/>
              </a:rPr>
              <a:t>shall be documented in programmatic documentation</a:t>
            </a:r>
            <a:endParaRPr lang="en-US" sz="1500" dirty="0">
              <a:ea typeface="Tahoma" panose="020B0604030504040204" pitchFamily="34" charset="0"/>
            </a:endParaRPr>
          </a:p>
          <a:p>
            <a:r>
              <a:rPr lang="en-US" sz="1500" dirty="0">
                <a:effectLst/>
                <a:ea typeface="Tahoma" panose="020B0604030504040204" pitchFamily="34" charset="0"/>
              </a:rPr>
              <a:t>At a</a:t>
            </a:r>
            <a:r>
              <a:rPr lang="en-US" sz="1500" spc="-10" dirty="0">
                <a:effectLst/>
                <a:ea typeface="Tahoma" panose="020B0604030504040204" pitchFamily="34" charset="0"/>
              </a:rPr>
              <a:t> </a:t>
            </a:r>
            <a:r>
              <a:rPr lang="en-US" sz="1500" dirty="0">
                <a:effectLst/>
                <a:ea typeface="Tahoma" panose="020B0604030504040204" pitchFamily="34" charset="0"/>
              </a:rPr>
              <a:t>minimum, testing</a:t>
            </a:r>
            <a:r>
              <a:rPr lang="en-US" sz="1500" spc="-15" dirty="0">
                <a:effectLst/>
                <a:ea typeface="Tahoma" panose="020B0604030504040204" pitchFamily="34" charset="0"/>
              </a:rPr>
              <a:t> </a:t>
            </a:r>
            <a:r>
              <a:rPr lang="en-US" sz="1500" dirty="0">
                <a:effectLst/>
                <a:ea typeface="Tahoma" panose="020B0604030504040204" pitchFamily="34" charset="0"/>
              </a:rPr>
              <a:t>must be performed</a:t>
            </a:r>
            <a:r>
              <a:rPr lang="en-US" sz="1500" spc="-5" dirty="0">
                <a:effectLst/>
                <a:ea typeface="Tahoma" panose="020B0604030504040204" pitchFamily="34" charset="0"/>
              </a:rPr>
              <a:t> </a:t>
            </a:r>
            <a:r>
              <a:rPr lang="en-US" sz="1500" dirty="0">
                <a:effectLst/>
                <a:ea typeface="Tahoma" panose="020B0604030504040204" pitchFamily="34" charset="0"/>
              </a:rPr>
              <a:t>at least</a:t>
            </a:r>
            <a:r>
              <a:rPr lang="en-US" sz="1500" spc="-10" dirty="0">
                <a:effectLst/>
                <a:ea typeface="Tahoma" panose="020B0604030504040204" pitchFamily="34" charset="0"/>
              </a:rPr>
              <a:t> </a:t>
            </a:r>
            <a:r>
              <a:rPr lang="en-US" sz="1500" dirty="0">
                <a:effectLst/>
                <a:ea typeface="Tahoma" panose="020B0604030504040204" pitchFamily="34" charset="0"/>
              </a:rPr>
              <a:t>once for</a:t>
            </a:r>
            <a:r>
              <a:rPr lang="en-US" sz="1500" spc="-10" dirty="0">
                <a:effectLst/>
                <a:ea typeface="Tahoma" panose="020B0604030504040204" pitchFamily="34" charset="0"/>
              </a:rPr>
              <a:t> </a:t>
            </a:r>
            <a:r>
              <a:rPr lang="en-US" sz="1500" dirty="0">
                <a:effectLst/>
                <a:ea typeface="Tahoma" panose="020B0604030504040204" pitchFamily="34" charset="0"/>
              </a:rPr>
              <a:t>each</a:t>
            </a:r>
            <a:r>
              <a:rPr lang="en-US" sz="1500" spc="-15" dirty="0">
                <a:effectLst/>
                <a:ea typeface="Tahoma" panose="020B0604030504040204" pitchFamily="34" charset="0"/>
              </a:rPr>
              <a:t> </a:t>
            </a:r>
            <a:r>
              <a:rPr lang="en-US" sz="1500" dirty="0">
                <a:effectLst/>
                <a:ea typeface="Tahoma" panose="020B0604030504040204" pitchFamily="34" charset="0"/>
              </a:rPr>
              <a:t>system/process</a:t>
            </a:r>
            <a:r>
              <a:rPr lang="en-US" sz="1500" spc="-10" dirty="0">
                <a:effectLst/>
                <a:ea typeface="Tahoma" panose="020B0604030504040204" pitchFamily="34" charset="0"/>
              </a:rPr>
              <a:t> </a:t>
            </a:r>
            <a:r>
              <a:rPr lang="en-US" sz="1500" dirty="0">
                <a:effectLst/>
                <a:ea typeface="Tahoma" panose="020B0604030504040204" pitchFamily="34" charset="0"/>
              </a:rPr>
              <a:t>and</a:t>
            </a:r>
            <a:r>
              <a:rPr lang="en-US" sz="1500" spc="-5" dirty="0">
                <a:effectLst/>
                <a:ea typeface="Tahoma" panose="020B0604030504040204" pitchFamily="34" charset="0"/>
              </a:rPr>
              <a:t> </a:t>
            </a:r>
            <a:r>
              <a:rPr lang="en-US" sz="1500" dirty="0">
                <a:effectLst/>
                <a:ea typeface="Tahoma" panose="020B0604030504040204" pitchFamily="34" charset="0"/>
              </a:rPr>
              <a:t>following significant</a:t>
            </a:r>
            <a:r>
              <a:rPr lang="en-US" sz="1500" spc="-30" dirty="0">
                <a:effectLst/>
                <a:ea typeface="Tahoma" panose="020B0604030504040204" pitchFamily="34" charset="0"/>
              </a:rPr>
              <a:t> </a:t>
            </a:r>
            <a:r>
              <a:rPr lang="en-US" sz="1500" dirty="0">
                <a:effectLst/>
                <a:ea typeface="Tahoma" panose="020B0604030504040204" pitchFamily="34" charset="0"/>
              </a:rPr>
              <a:t>changes</a:t>
            </a:r>
            <a:r>
              <a:rPr lang="en-US" sz="1500" spc="-20" dirty="0">
                <a:effectLst/>
                <a:ea typeface="Tahoma" panose="020B0604030504040204" pitchFamily="34" charset="0"/>
              </a:rPr>
              <a:t> </a:t>
            </a:r>
            <a:r>
              <a:rPr lang="en-US" sz="1500" dirty="0">
                <a:effectLst/>
                <a:ea typeface="Tahoma" panose="020B0604030504040204" pitchFamily="34" charset="0"/>
              </a:rPr>
              <a:t>to</a:t>
            </a:r>
            <a:r>
              <a:rPr lang="en-US" sz="1500" spc="-30" dirty="0">
                <a:effectLst/>
                <a:ea typeface="Tahoma" panose="020B0604030504040204" pitchFamily="34" charset="0"/>
              </a:rPr>
              <a:t> </a:t>
            </a:r>
            <a:r>
              <a:rPr lang="en-US" sz="1500" dirty="0">
                <a:effectLst/>
                <a:ea typeface="Tahoma" panose="020B0604030504040204" pitchFamily="34" charset="0"/>
              </a:rPr>
              <a:t>the</a:t>
            </a:r>
            <a:r>
              <a:rPr lang="en-US" sz="1500" spc="-15" dirty="0">
                <a:effectLst/>
                <a:ea typeface="Tahoma" panose="020B0604030504040204" pitchFamily="34" charset="0"/>
              </a:rPr>
              <a:t> </a:t>
            </a:r>
            <a:r>
              <a:rPr lang="en-US" sz="1500" dirty="0">
                <a:effectLst/>
                <a:ea typeface="Tahoma" panose="020B0604030504040204" pitchFamily="34" charset="0"/>
              </a:rPr>
              <a:t>system</a:t>
            </a:r>
            <a:r>
              <a:rPr lang="en-US" sz="1500" spc="-25" dirty="0">
                <a:effectLst/>
                <a:ea typeface="Tahoma" panose="020B0604030504040204" pitchFamily="34" charset="0"/>
              </a:rPr>
              <a:t> </a:t>
            </a:r>
            <a:r>
              <a:rPr lang="en-US" sz="1500" dirty="0">
                <a:effectLst/>
                <a:ea typeface="Tahoma" panose="020B0604030504040204" pitchFamily="34" charset="0"/>
              </a:rPr>
              <a:t>or</a:t>
            </a:r>
            <a:r>
              <a:rPr lang="en-US" sz="1500" spc="-25" dirty="0">
                <a:effectLst/>
                <a:ea typeface="Tahoma" panose="020B0604030504040204" pitchFamily="34" charset="0"/>
              </a:rPr>
              <a:t> </a:t>
            </a:r>
            <a:r>
              <a:rPr lang="en-US" sz="1500" dirty="0">
                <a:effectLst/>
                <a:ea typeface="Tahoma" panose="020B0604030504040204" pitchFamily="34" charset="0"/>
              </a:rPr>
              <a:t>processes</a:t>
            </a:r>
            <a:r>
              <a:rPr lang="en-US" sz="1500" spc="-30" dirty="0">
                <a:effectLst/>
                <a:ea typeface="Tahoma" panose="020B0604030504040204" pitchFamily="34" charset="0"/>
              </a:rPr>
              <a:t> </a:t>
            </a:r>
            <a:r>
              <a:rPr lang="en-US" sz="1500" dirty="0">
                <a:effectLst/>
                <a:ea typeface="Tahoma" panose="020B0604030504040204" pitchFamily="34" charset="0"/>
              </a:rPr>
              <a:t>requiring</a:t>
            </a:r>
            <a:r>
              <a:rPr lang="en-US" sz="1500" spc="-25" dirty="0">
                <a:effectLst/>
                <a:ea typeface="Tahoma" panose="020B0604030504040204" pitchFamily="34" charset="0"/>
              </a:rPr>
              <a:t> </a:t>
            </a:r>
            <a:r>
              <a:rPr lang="en-US" sz="1500" dirty="0">
                <a:effectLst/>
                <a:ea typeface="Tahoma" panose="020B0604030504040204" pitchFamily="34" charset="0"/>
              </a:rPr>
              <a:t>Technical</a:t>
            </a:r>
            <a:r>
              <a:rPr lang="en-US" sz="1500" spc="-20" dirty="0">
                <a:effectLst/>
                <a:ea typeface="Tahoma" panose="020B0604030504040204" pitchFamily="34" charset="0"/>
              </a:rPr>
              <a:t> </a:t>
            </a:r>
            <a:r>
              <a:rPr lang="en-US" sz="1500" dirty="0">
                <a:effectLst/>
                <a:ea typeface="Tahoma" panose="020B0604030504040204" pitchFamily="34" charset="0"/>
              </a:rPr>
              <a:t>Equivalence</a:t>
            </a:r>
            <a:r>
              <a:rPr lang="en-US" sz="1500" spc="-30" dirty="0">
                <a:effectLst/>
                <a:ea typeface="Tahoma" panose="020B0604030504040204" pitchFamily="34" charset="0"/>
              </a:rPr>
              <a:t> </a:t>
            </a:r>
            <a:r>
              <a:rPr lang="en-US" sz="1500" spc="-10" dirty="0">
                <a:effectLst/>
                <a:ea typeface="Tahoma" panose="020B0604030504040204" pitchFamily="34" charset="0"/>
              </a:rPr>
              <a:t>determinations</a:t>
            </a:r>
          </a:p>
          <a:p>
            <a:r>
              <a:rPr lang="en-US" sz="1500" dirty="0">
                <a:effectLst/>
                <a:ea typeface="Tahoma" panose="020B0604030504040204" pitchFamily="34" charset="0"/>
              </a:rPr>
              <a:t>MDA</a:t>
            </a:r>
            <a:r>
              <a:rPr lang="en-US" sz="1500" spc="-5" dirty="0">
                <a:effectLst/>
                <a:ea typeface="Tahoma" panose="020B0604030504040204" pitchFamily="34" charset="0"/>
              </a:rPr>
              <a:t> </a:t>
            </a:r>
            <a:r>
              <a:rPr lang="en-US" sz="1500" dirty="0">
                <a:effectLst/>
                <a:ea typeface="Tahoma" panose="020B0604030504040204" pitchFamily="34" charset="0"/>
              </a:rPr>
              <a:t>values tested should</a:t>
            </a:r>
            <a:r>
              <a:rPr lang="en-US" sz="1500" spc="-5" dirty="0">
                <a:effectLst/>
                <a:ea typeface="Tahoma" panose="020B0604030504040204" pitchFamily="34" charset="0"/>
              </a:rPr>
              <a:t> </a:t>
            </a:r>
            <a:r>
              <a:rPr lang="en-US" sz="1500" dirty="0">
                <a:effectLst/>
                <a:ea typeface="Tahoma" panose="020B0604030504040204" pitchFamily="34" charset="0"/>
              </a:rPr>
              <a:t>be those claimed</a:t>
            </a:r>
            <a:r>
              <a:rPr lang="en-US" sz="1500" spc="-5" dirty="0">
                <a:effectLst/>
                <a:ea typeface="Tahoma" panose="020B0604030504040204" pitchFamily="34" charset="0"/>
              </a:rPr>
              <a:t> </a:t>
            </a:r>
            <a:r>
              <a:rPr lang="en-US" sz="1500" dirty="0">
                <a:effectLst/>
                <a:ea typeface="Tahoma" panose="020B0604030504040204" pitchFamily="34" charset="0"/>
              </a:rPr>
              <a:t>on</a:t>
            </a:r>
            <a:r>
              <a:rPr lang="en-US" sz="1500" spc="-5" dirty="0">
                <a:effectLst/>
                <a:ea typeface="Tahoma" panose="020B0604030504040204" pitchFamily="34" charset="0"/>
              </a:rPr>
              <a:t> </a:t>
            </a:r>
            <a:r>
              <a:rPr lang="en-US" sz="1500" dirty="0">
                <a:effectLst/>
                <a:ea typeface="Tahoma" panose="020B0604030504040204" pitchFamily="34" charset="0"/>
              </a:rPr>
              <a:t>the DOELAP application</a:t>
            </a:r>
            <a:r>
              <a:rPr lang="en-US" sz="1500" spc="-5" dirty="0">
                <a:effectLst/>
                <a:ea typeface="Tahoma" panose="020B0604030504040204" pitchFamily="34" charset="0"/>
              </a:rPr>
              <a:t> </a:t>
            </a:r>
            <a:r>
              <a:rPr lang="en-US" sz="1500" dirty="0">
                <a:effectLst/>
                <a:ea typeface="Tahoma" panose="020B0604030504040204" pitchFamily="34" charset="0"/>
              </a:rPr>
              <a:t>or in</a:t>
            </a:r>
            <a:r>
              <a:rPr lang="en-US" sz="1500" spc="-5" dirty="0">
                <a:effectLst/>
                <a:ea typeface="Tahoma" panose="020B0604030504040204" pitchFamily="34" charset="0"/>
              </a:rPr>
              <a:t> </a:t>
            </a:r>
            <a:r>
              <a:rPr lang="en-US" sz="1500" dirty="0">
                <a:effectLst/>
                <a:ea typeface="Tahoma" panose="020B0604030504040204" pitchFamily="34" charset="0"/>
              </a:rPr>
              <a:t>other programmatic documentation</a:t>
            </a:r>
            <a:r>
              <a:rPr lang="en-US" sz="1500" spc="-20" dirty="0">
                <a:effectLst/>
                <a:ea typeface="Tahoma" panose="020B0604030504040204" pitchFamily="34" charset="0"/>
              </a:rPr>
              <a:t> </a:t>
            </a:r>
            <a:r>
              <a:rPr lang="en-US" sz="1500" dirty="0">
                <a:effectLst/>
                <a:ea typeface="Tahoma" panose="020B0604030504040204" pitchFamily="34" charset="0"/>
              </a:rPr>
              <a:t>(statements</a:t>
            </a:r>
            <a:r>
              <a:rPr lang="en-US" sz="1500" spc="-15" dirty="0">
                <a:effectLst/>
                <a:ea typeface="Tahoma" panose="020B0604030504040204" pitchFamily="34" charset="0"/>
              </a:rPr>
              <a:t> </a:t>
            </a:r>
            <a:r>
              <a:rPr lang="en-US" sz="1500" dirty="0">
                <a:effectLst/>
                <a:ea typeface="Tahoma" panose="020B0604030504040204" pitchFamily="34" charset="0"/>
              </a:rPr>
              <a:t>of</a:t>
            </a:r>
            <a:r>
              <a:rPr lang="en-US" sz="1500" spc="-25" dirty="0">
                <a:effectLst/>
                <a:ea typeface="Tahoma" panose="020B0604030504040204" pitchFamily="34" charset="0"/>
              </a:rPr>
              <a:t> </a:t>
            </a:r>
            <a:r>
              <a:rPr lang="en-US" sz="1500" dirty="0">
                <a:effectLst/>
                <a:ea typeface="Tahoma" panose="020B0604030504040204" pitchFamily="34" charset="0"/>
              </a:rPr>
              <a:t>work,</a:t>
            </a:r>
            <a:r>
              <a:rPr lang="en-US" sz="1500" spc="-25" dirty="0">
                <a:effectLst/>
                <a:ea typeface="Tahoma" panose="020B0604030504040204" pitchFamily="34" charset="0"/>
              </a:rPr>
              <a:t> </a:t>
            </a:r>
            <a:r>
              <a:rPr lang="en-US" sz="1500" dirty="0">
                <a:effectLst/>
                <a:ea typeface="Tahoma" panose="020B0604030504040204" pitchFamily="34" charset="0"/>
              </a:rPr>
              <a:t>technical</a:t>
            </a:r>
            <a:r>
              <a:rPr lang="en-US" sz="1500" spc="-15" dirty="0">
                <a:effectLst/>
                <a:ea typeface="Tahoma" panose="020B0604030504040204" pitchFamily="34" charset="0"/>
              </a:rPr>
              <a:t> </a:t>
            </a:r>
            <a:r>
              <a:rPr lang="en-US" sz="1500" dirty="0">
                <a:effectLst/>
                <a:ea typeface="Tahoma" panose="020B0604030504040204" pitchFamily="34" charset="0"/>
              </a:rPr>
              <a:t>basis</a:t>
            </a:r>
            <a:r>
              <a:rPr lang="en-US" sz="1500" spc="-15" dirty="0">
                <a:effectLst/>
                <a:ea typeface="Tahoma" panose="020B0604030504040204" pitchFamily="34" charset="0"/>
              </a:rPr>
              <a:t> </a:t>
            </a:r>
            <a:r>
              <a:rPr lang="en-US" sz="1500" dirty="0">
                <a:effectLst/>
                <a:ea typeface="Tahoma" panose="020B0604030504040204" pitchFamily="34" charset="0"/>
              </a:rPr>
              <a:t>documents,</a:t>
            </a:r>
            <a:r>
              <a:rPr lang="en-US" sz="1500" spc="-25" dirty="0">
                <a:effectLst/>
                <a:ea typeface="Tahoma" panose="020B0604030504040204" pitchFamily="34" charset="0"/>
              </a:rPr>
              <a:t> </a:t>
            </a:r>
            <a:r>
              <a:rPr lang="en-US" sz="1500" dirty="0">
                <a:effectLst/>
                <a:ea typeface="Tahoma" panose="020B0604030504040204" pitchFamily="34" charset="0"/>
              </a:rPr>
              <a:t>quality</a:t>
            </a:r>
            <a:r>
              <a:rPr lang="en-US" sz="1500" spc="-10" dirty="0">
                <a:effectLst/>
                <a:ea typeface="Tahoma" panose="020B0604030504040204" pitchFamily="34" charset="0"/>
              </a:rPr>
              <a:t> </a:t>
            </a:r>
            <a:r>
              <a:rPr lang="en-US" sz="1500" dirty="0">
                <a:effectLst/>
                <a:ea typeface="Tahoma" panose="020B0604030504040204" pitchFamily="34" charset="0"/>
              </a:rPr>
              <a:t>assurance</a:t>
            </a:r>
            <a:r>
              <a:rPr lang="en-US" sz="1500" spc="-10" dirty="0">
                <a:effectLst/>
                <a:ea typeface="Tahoma" panose="020B0604030504040204" pitchFamily="34" charset="0"/>
              </a:rPr>
              <a:t> </a:t>
            </a:r>
            <a:r>
              <a:rPr lang="en-US" sz="1500" dirty="0">
                <a:effectLst/>
                <a:ea typeface="Tahoma" panose="020B0604030504040204" pitchFamily="34" charset="0"/>
              </a:rPr>
              <a:t>program,</a:t>
            </a:r>
            <a:r>
              <a:rPr lang="en-US" sz="1500" spc="-25" dirty="0">
                <a:effectLst/>
                <a:ea typeface="Tahoma" panose="020B0604030504040204" pitchFamily="34" charset="0"/>
              </a:rPr>
              <a:t> </a:t>
            </a:r>
            <a:r>
              <a:rPr lang="en-US" sz="1500" dirty="0">
                <a:effectLst/>
                <a:ea typeface="Tahoma" panose="020B0604030504040204" pitchFamily="34" charset="0"/>
              </a:rPr>
              <a:t>etc.).</a:t>
            </a:r>
          </a:p>
          <a:p>
            <a:r>
              <a:rPr lang="en-US" sz="1500" dirty="0">
                <a:effectLst/>
                <a:ea typeface="Tahoma" panose="020B0604030504040204" pitchFamily="34" charset="0"/>
              </a:rPr>
              <a:t>Nuclides</a:t>
            </a:r>
            <a:r>
              <a:rPr lang="en-US" sz="1500" spc="-30" dirty="0">
                <a:effectLst/>
                <a:ea typeface="Tahoma" panose="020B0604030504040204" pitchFamily="34" charset="0"/>
              </a:rPr>
              <a:t> </a:t>
            </a:r>
            <a:r>
              <a:rPr lang="en-US" sz="1500" dirty="0">
                <a:effectLst/>
                <a:ea typeface="Tahoma" panose="020B0604030504040204" pitchFamily="34" charset="0"/>
              </a:rPr>
              <a:t>used</a:t>
            </a:r>
            <a:r>
              <a:rPr lang="en-US" sz="1500" spc="-20" dirty="0">
                <a:effectLst/>
                <a:ea typeface="Tahoma" panose="020B0604030504040204" pitchFamily="34" charset="0"/>
              </a:rPr>
              <a:t> </a:t>
            </a:r>
            <a:r>
              <a:rPr lang="en-US" sz="1500" dirty="0">
                <a:effectLst/>
                <a:ea typeface="Tahoma" panose="020B0604030504040204" pitchFamily="34" charset="0"/>
              </a:rPr>
              <a:t>in</a:t>
            </a:r>
            <a:r>
              <a:rPr lang="en-US" sz="1500" spc="-30" dirty="0">
                <a:effectLst/>
                <a:ea typeface="Tahoma" panose="020B0604030504040204" pitchFamily="34" charset="0"/>
              </a:rPr>
              <a:t> </a:t>
            </a:r>
            <a:r>
              <a:rPr lang="en-US" sz="1500" dirty="0">
                <a:effectLst/>
                <a:ea typeface="Tahoma" panose="020B0604030504040204" pitchFamily="34" charset="0"/>
              </a:rPr>
              <a:t>MDA</a:t>
            </a:r>
            <a:r>
              <a:rPr lang="en-US" sz="1500" spc="-30" dirty="0">
                <a:effectLst/>
                <a:ea typeface="Tahoma" panose="020B0604030504040204" pitchFamily="34" charset="0"/>
              </a:rPr>
              <a:t> </a:t>
            </a:r>
            <a:r>
              <a:rPr lang="en-US" sz="1500" dirty="0">
                <a:effectLst/>
                <a:ea typeface="Tahoma" panose="020B0604030504040204" pitchFamily="34" charset="0"/>
              </a:rPr>
              <a:t>testing</a:t>
            </a:r>
            <a:r>
              <a:rPr lang="en-US" sz="1500" spc="-20" dirty="0">
                <a:effectLst/>
                <a:ea typeface="Tahoma" panose="020B0604030504040204" pitchFamily="34" charset="0"/>
              </a:rPr>
              <a:t> </a:t>
            </a:r>
            <a:r>
              <a:rPr lang="en-US" sz="1500" dirty="0">
                <a:effectLst/>
                <a:ea typeface="Tahoma" panose="020B0604030504040204" pitchFamily="34" charset="0"/>
              </a:rPr>
              <a:t>should</a:t>
            </a:r>
            <a:r>
              <a:rPr lang="en-US" sz="1500" spc="-25" dirty="0">
                <a:effectLst/>
                <a:ea typeface="Tahoma" panose="020B0604030504040204" pitchFamily="34" charset="0"/>
              </a:rPr>
              <a:t> </a:t>
            </a:r>
            <a:r>
              <a:rPr lang="en-US" sz="1500" dirty="0">
                <a:effectLst/>
                <a:ea typeface="Tahoma" panose="020B0604030504040204" pitchFamily="34" charset="0"/>
              </a:rPr>
              <a:t>be</a:t>
            </a:r>
            <a:r>
              <a:rPr lang="en-US" sz="1500" spc="-10" dirty="0">
                <a:effectLst/>
                <a:ea typeface="Tahoma" panose="020B0604030504040204" pitchFamily="34" charset="0"/>
              </a:rPr>
              <a:t> </a:t>
            </a:r>
            <a:r>
              <a:rPr lang="en-US" sz="1500" dirty="0">
                <a:effectLst/>
                <a:ea typeface="Tahoma" panose="020B0604030504040204" pitchFamily="34" charset="0"/>
              </a:rPr>
              <a:t>representative</a:t>
            </a:r>
            <a:r>
              <a:rPr lang="en-US" sz="1500" spc="-10" dirty="0">
                <a:effectLst/>
                <a:ea typeface="Tahoma" panose="020B0604030504040204" pitchFamily="34" charset="0"/>
              </a:rPr>
              <a:t> </a:t>
            </a:r>
            <a:r>
              <a:rPr lang="en-US" sz="1500" dirty="0">
                <a:effectLst/>
                <a:ea typeface="Tahoma" panose="020B0604030504040204" pitchFamily="34" charset="0"/>
              </a:rPr>
              <a:t>of</a:t>
            </a:r>
            <a:r>
              <a:rPr lang="en-US" sz="1500" spc="-25" dirty="0">
                <a:effectLst/>
                <a:ea typeface="Tahoma" panose="020B0604030504040204" pitchFamily="34" charset="0"/>
              </a:rPr>
              <a:t> </a:t>
            </a:r>
            <a:r>
              <a:rPr lang="en-US" sz="1500" dirty="0">
                <a:effectLst/>
                <a:ea typeface="Tahoma" panose="020B0604030504040204" pitchFamily="34" charset="0"/>
              </a:rPr>
              <a:t>those</a:t>
            </a:r>
            <a:r>
              <a:rPr lang="en-US" sz="1500" spc="-15" dirty="0">
                <a:effectLst/>
                <a:ea typeface="Tahoma" panose="020B0604030504040204" pitchFamily="34" charset="0"/>
              </a:rPr>
              <a:t> </a:t>
            </a:r>
            <a:r>
              <a:rPr lang="en-US" sz="1500" dirty="0">
                <a:effectLst/>
                <a:ea typeface="Tahoma" panose="020B0604030504040204" pitchFamily="34" charset="0"/>
              </a:rPr>
              <a:t>used</a:t>
            </a:r>
            <a:r>
              <a:rPr lang="en-US" sz="1500" spc="-20" dirty="0">
                <a:effectLst/>
                <a:ea typeface="Tahoma" panose="020B0604030504040204" pitchFamily="34" charset="0"/>
              </a:rPr>
              <a:t> </a:t>
            </a:r>
            <a:r>
              <a:rPr lang="en-US" sz="1500" dirty="0">
                <a:effectLst/>
                <a:ea typeface="Tahoma" panose="020B0604030504040204" pitchFamily="34" charset="0"/>
              </a:rPr>
              <a:t>in</a:t>
            </a:r>
            <a:r>
              <a:rPr lang="en-US" sz="1500" spc="-20" dirty="0">
                <a:effectLst/>
                <a:ea typeface="Tahoma" panose="020B0604030504040204" pitchFamily="34" charset="0"/>
              </a:rPr>
              <a:t> </a:t>
            </a:r>
            <a:r>
              <a:rPr lang="en-US" sz="1500" dirty="0">
                <a:effectLst/>
                <a:ea typeface="Tahoma" panose="020B0604030504040204" pitchFamily="34" charset="0"/>
              </a:rPr>
              <a:t>routine</a:t>
            </a:r>
            <a:r>
              <a:rPr lang="en-US" sz="1500" spc="-10" dirty="0">
                <a:effectLst/>
                <a:ea typeface="Tahoma" panose="020B0604030504040204" pitchFamily="34" charset="0"/>
              </a:rPr>
              <a:t> analyses</a:t>
            </a:r>
            <a:endParaRPr lang="en-US" sz="1500" spc="-10" dirty="0">
              <a:ea typeface="Tahoma" panose="020B0604030504040204" pitchFamily="34" charset="0"/>
            </a:endParaRPr>
          </a:p>
          <a:p>
            <a:r>
              <a:rPr lang="en-US" sz="1500" dirty="0">
                <a:effectLst/>
                <a:ea typeface="Tahoma" panose="020B0604030504040204" pitchFamily="34" charset="0"/>
              </a:rPr>
              <a:t>All</a:t>
            </a:r>
            <a:r>
              <a:rPr lang="en-US" sz="1500" spc="-15" dirty="0">
                <a:effectLst/>
                <a:ea typeface="Tahoma" panose="020B0604030504040204" pitchFamily="34" charset="0"/>
              </a:rPr>
              <a:t> </a:t>
            </a:r>
            <a:r>
              <a:rPr lang="en-US" sz="1500" dirty="0">
                <a:effectLst/>
                <a:ea typeface="Tahoma" panose="020B0604030504040204" pitchFamily="34" charset="0"/>
              </a:rPr>
              <a:t>tests</a:t>
            </a:r>
            <a:r>
              <a:rPr lang="en-US" sz="1500" spc="-25" dirty="0">
                <a:effectLst/>
                <a:ea typeface="Tahoma" panose="020B0604030504040204" pitchFamily="34" charset="0"/>
              </a:rPr>
              <a:t> </a:t>
            </a:r>
            <a:r>
              <a:rPr lang="en-US" sz="1500" dirty="0">
                <a:effectLst/>
                <a:ea typeface="Tahoma" panose="020B0604030504040204" pitchFamily="34" charset="0"/>
              </a:rPr>
              <a:t>must</a:t>
            </a:r>
            <a:r>
              <a:rPr lang="en-US" sz="1500" spc="-10" dirty="0">
                <a:effectLst/>
                <a:ea typeface="Tahoma" panose="020B0604030504040204" pitchFamily="34" charset="0"/>
              </a:rPr>
              <a:t> </a:t>
            </a:r>
            <a:r>
              <a:rPr lang="en-US" sz="1500" dirty="0">
                <a:effectLst/>
                <a:ea typeface="Tahoma" panose="020B0604030504040204" pitchFamily="34" charset="0"/>
              </a:rPr>
              <a:t>include</a:t>
            </a:r>
            <a:r>
              <a:rPr lang="en-US" sz="1500" spc="-25" dirty="0">
                <a:effectLst/>
                <a:ea typeface="Tahoma" panose="020B0604030504040204" pitchFamily="34" charset="0"/>
              </a:rPr>
              <a:t> </a:t>
            </a:r>
            <a:r>
              <a:rPr lang="en-US" sz="1500" dirty="0">
                <a:effectLst/>
                <a:ea typeface="Tahoma" panose="020B0604030504040204" pitchFamily="34" charset="0"/>
              </a:rPr>
              <a:t>the</a:t>
            </a:r>
            <a:r>
              <a:rPr lang="en-US" sz="1500" spc="-10" dirty="0">
                <a:effectLst/>
                <a:ea typeface="Tahoma" panose="020B0604030504040204" pitchFamily="34" charset="0"/>
              </a:rPr>
              <a:t> </a:t>
            </a:r>
            <a:r>
              <a:rPr lang="en-US" sz="1500" dirty="0">
                <a:effectLst/>
                <a:ea typeface="Tahoma" panose="020B0604030504040204" pitchFamily="34" charset="0"/>
              </a:rPr>
              <a:t>appropriate</a:t>
            </a:r>
            <a:r>
              <a:rPr lang="en-US" sz="1500" spc="-10" dirty="0">
                <a:effectLst/>
                <a:ea typeface="Tahoma" panose="020B0604030504040204" pitchFamily="34" charset="0"/>
              </a:rPr>
              <a:t> </a:t>
            </a:r>
            <a:r>
              <a:rPr lang="en-US" sz="1500" dirty="0">
                <a:effectLst/>
                <a:ea typeface="Tahoma" panose="020B0604030504040204" pitchFamily="34" charset="0"/>
              </a:rPr>
              <a:t>background</a:t>
            </a:r>
            <a:r>
              <a:rPr lang="en-US" sz="1500" spc="-20" dirty="0">
                <a:effectLst/>
                <a:ea typeface="Tahoma" panose="020B0604030504040204" pitchFamily="34" charset="0"/>
              </a:rPr>
              <a:t> </a:t>
            </a:r>
            <a:r>
              <a:rPr lang="en-US" sz="1500" dirty="0">
                <a:effectLst/>
                <a:ea typeface="Tahoma" panose="020B0604030504040204" pitchFamily="34" charset="0"/>
              </a:rPr>
              <a:t>subtraction</a:t>
            </a:r>
            <a:r>
              <a:rPr lang="en-US" sz="1500" spc="-20" dirty="0">
                <a:effectLst/>
                <a:ea typeface="Tahoma" panose="020B0604030504040204" pitchFamily="34" charset="0"/>
              </a:rPr>
              <a:t> </a:t>
            </a:r>
            <a:r>
              <a:rPr lang="en-US" sz="1500" dirty="0">
                <a:effectLst/>
                <a:ea typeface="Tahoma" panose="020B0604030504040204" pitchFamily="34" charset="0"/>
              </a:rPr>
              <a:t>and</a:t>
            </a:r>
            <a:r>
              <a:rPr lang="en-US" sz="1500" spc="-20" dirty="0">
                <a:effectLst/>
                <a:ea typeface="Tahoma" panose="020B0604030504040204" pitchFamily="34" charset="0"/>
              </a:rPr>
              <a:t> </a:t>
            </a:r>
            <a:r>
              <a:rPr lang="en-US" sz="1500" dirty="0">
                <a:effectLst/>
                <a:ea typeface="Tahoma" panose="020B0604030504040204" pitchFamily="34" charset="0"/>
              </a:rPr>
              <a:t>interferences,</a:t>
            </a:r>
            <a:r>
              <a:rPr lang="en-US" sz="1500" spc="-25" dirty="0">
                <a:effectLst/>
                <a:ea typeface="Tahoma" panose="020B0604030504040204" pitchFamily="34" charset="0"/>
              </a:rPr>
              <a:t> </a:t>
            </a:r>
            <a:r>
              <a:rPr lang="en-US" sz="1500" dirty="0">
                <a:effectLst/>
                <a:ea typeface="Tahoma" panose="020B0604030504040204" pitchFamily="34" charset="0"/>
              </a:rPr>
              <a:t>and</a:t>
            </a:r>
            <a:r>
              <a:rPr lang="en-US" sz="1500" spc="-20" dirty="0">
                <a:effectLst/>
                <a:ea typeface="Tahoma" panose="020B0604030504040204" pitchFamily="34" charset="0"/>
              </a:rPr>
              <a:t> </a:t>
            </a:r>
            <a:r>
              <a:rPr lang="en-US" sz="1500" dirty="0">
                <a:effectLst/>
                <a:ea typeface="Tahoma" panose="020B0604030504040204" pitchFamily="34" charset="0"/>
              </a:rPr>
              <a:t>the</a:t>
            </a:r>
            <a:r>
              <a:rPr lang="en-US" sz="1500" spc="-10" dirty="0">
                <a:effectLst/>
                <a:ea typeface="Tahoma" panose="020B0604030504040204" pitchFamily="34" charset="0"/>
              </a:rPr>
              <a:t> </a:t>
            </a:r>
            <a:r>
              <a:rPr lang="en-US" sz="1500" dirty="0">
                <a:effectLst/>
                <a:ea typeface="Tahoma" panose="020B0604030504040204" pitchFamily="34" charset="0"/>
              </a:rPr>
              <a:t>test</a:t>
            </a:r>
            <a:r>
              <a:rPr lang="en-US" sz="1500" spc="-10" dirty="0">
                <a:effectLst/>
                <a:ea typeface="Tahoma" panose="020B0604030504040204" pitchFamily="34" charset="0"/>
              </a:rPr>
              <a:t> </a:t>
            </a:r>
            <a:r>
              <a:rPr lang="en-US" sz="1500" dirty="0">
                <a:effectLst/>
                <a:ea typeface="Tahoma" panose="020B0604030504040204" pitchFamily="34" charset="0"/>
              </a:rPr>
              <a:t>analyses shall incorporate normal corrections </a:t>
            </a:r>
            <a:endParaRPr lang="en-US" sz="1500" spc="-10" dirty="0">
              <a:effectLst/>
              <a:ea typeface="Tahoma" panose="020B0604030504040204" pitchFamily="34" charset="0"/>
            </a:endParaRPr>
          </a:p>
          <a:p>
            <a:r>
              <a:rPr lang="en-US" sz="1500" dirty="0">
                <a:effectLst/>
                <a:ea typeface="Tahoma" panose="020B0604030504040204" pitchFamily="34" charset="0"/>
              </a:rPr>
              <a:t>If</a:t>
            </a:r>
            <a:r>
              <a:rPr lang="en-US" sz="1500" spc="-10" dirty="0">
                <a:effectLst/>
                <a:ea typeface="Tahoma" panose="020B0604030504040204" pitchFamily="34" charset="0"/>
              </a:rPr>
              <a:t> </a:t>
            </a:r>
            <a:r>
              <a:rPr lang="en-US" sz="1500" dirty="0">
                <a:effectLst/>
                <a:ea typeface="Tahoma" panose="020B0604030504040204" pitchFamily="34" charset="0"/>
              </a:rPr>
              <a:t>testing</a:t>
            </a:r>
            <a:r>
              <a:rPr lang="en-US" sz="1500" spc="-25" dirty="0">
                <a:effectLst/>
                <a:ea typeface="Tahoma" panose="020B0604030504040204" pitchFamily="34" charset="0"/>
              </a:rPr>
              <a:t> </a:t>
            </a:r>
            <a:r>
              <a:rPr lang="en-US" sz="1500" dirty="0">
                <a:effectLst/>
                <a:ea typeface="Tahoma" panose="020B0604030504040204" pitchFamily="34" charset="0"/>
              </a:rPr>
              <a:t>of</a:t>
            </a:r>
            <a:r>
              <a:rPr lang="en-US" sz="1500" spc="-10" dirty="0">
                <a:effectLst/>
                <a:ea typeface="Tahoma" panose="020B0604030504040204" pitchFamily="34" charset="0"/>
              </a:rPr>
              <a:t> </a:t>
            </a:r>
            <a:r>
              <a:rPr lang="en-US" sz="1500" dirty="0">
                <a:effectLst/>
                <a:ea typeface="Tahoma" panose="020B0604030504040204" pitchFamily="34" charset="0"/>
              </a:rPr>
              <a:t>a</a:t>
            </a:r>
            <a:r>
              <a:rPr lang="en-US" sz="1500" spc="-20" dirty="0">
                <a:effectLst/>
                <a:ea typeface="Tahoma" panose="020B0604030504040204" pitchFamily="34" charset="0"/>
              </a:rPr>
              <a:t> </a:t>
            </a:r>
            <a:r>
              <a:rPr lang="en-US" sz="1500" dirty="0">
                <a:effectLst/>
                <a:ea typeface="Tahoma" panose="020B0604030504040204" pitchFamily="34" charset="0"/>
              </a:rPr>
              <a:t>system/process</a:t>
            </a:r>
            <a:r>
              <a:rPr lang="en-US" sz="1500" spc="-10" dirty="0">
                <a:effectLst/>
                <a:ea typeface="Tahoma" panose="020B0604030504040204" pitchFamily="34" charset="0"/>
              </a:rPr>
              <a:t> </a:t>
            </a:r>
            <a:r>
              <a:rPr lang="en-US" sz="1500" dirty="0">
                <a:effectLst/>
                <a:ea typeface="Tahoma" panose="020B0604030504040204" pitchFamily="34" charset="0"/>
              </a:rPr>
              <a:t>is</a:t>
            </a:r>
            <a:r>
              <a:rPr lang="en-US" sz="1500" spc="-10" dirty="0">
                <a:effectLst/>
                <a:ea typeface="Tahoma" panose="020B0604030504040204" pitchFamily="34" charset="0"/>
              </a:rPr>
              <a:t> </a:t>
            </a:r>
            <a:r>
              <a:rPr lang="en-US" sz="1500" dirty="0">
                <a:effectLst/>
                <a:ea typeface="Tahoma" panose="020B0604030504040204" pitchFamily="34" charset="0"/>
              </a:rPr>
              <a:t>not</a:t>
            </a:r>
            <a:r>
              <a:rPr lang="en-US" sz="1500" spc="-5" dirty="0">
                <a:effectLst/>
                <a:ea typeface="Tahoma" panose="020B0604030504040204" pitchFamily="34" charset="0"/>
              </a:rPr>
              <a:t> </a:t>
            </a:r>
            <a:r>
              <a:rPr lang="en-US" sz="1500" dirty="0">
                <a:effectLst/>
                <a:ea typeface="Tahoma" panose="020B0604030504040204" pitchFamily="34" charset="0"/>
              </a:rPr>
              <a:t>possible</a:t>
            </a:r>
            <a:r>
              <a:rPr lang="en-US" sz="1500" spc="-10" dirty="0">
                <a:effectLst/>
                <a:ea typeface="Tahoma" panose="020B0604030504040204" pitchFamily="34" charset="0"/>
              </a:rPr>
              <a:t> </a:t>
            </a:r>
            <a:r>
              <a:rPr lang="en-US" sz="1500" dirty="0">
                <a:effectLst/>
                <a:ea typeface="Tahoma" panose="020B0604030504040204" pitchFamily="34" charset="0"/>
              </a:rPr>
              <a:t>due</a:t>
            </a:r>
            <a:r>
              <a:rPr lang="en-US" sz="1500" spc="-20" dirty="0">
                <a:effectLst/>
                <a:ea typeface="Tahoma" panose="020B0604030504040204" pitchFamily="34" charset="0"/>
              </a:rPr>
              <a:t> </a:t>
            </a:r>
            <a:r>
              <a:rPr lang="en-US" sz="1500" dirty="0">
                <a:effectLst/>
                <a:ea typeface="Tahoma" panose="020B0604030504040204" pitchFamily="34" charset="0"/>
              </a:rPr>
              <a:t>to</a:t>
            </a:r>
            <a:r>
              <a:rPr lang="en-US" sz="1500" spc="-15" dirty="0">
                <a:effectLst/>
                <a:ea typeface="Tahoma" panose="020B0604030504040204" pitchFamily="34" charset="0"/>
              </a:rPr>
              <a:t> </a:t>
            </a:r>
            <a:r>
              <a:rPr lang="en-US" sz="1500" dirty="0">
                <a:effectLst/>
                <a:ea typeface="Tahoma" panose="020B0604030504040204" pitchFamily="34" charset="0"/>
              </a:rPr>
              <a:t>lack</a:t>
            </a:r>
            <a:r>
              <a:rPr lang="en-US" sz="1500" spc="-5" dirty="0">
                <a:effectLst/>
                <a:ea typeface="Tahoma" panose="020B0604030504040204" pitchFamily="34" charset="0"/>
              </a:rPr>
              <a:t> </a:t>
            </a:r>
            <a:r>
              <a:rPr lang="en-US" sz="1500" dirty="0">
                <a:effectLst/>
                <a:ea typeface="Tahoma" panose="020B0604030504040204" pitchFamily="34" charset="0"/>
              </a:rPr>
              <a:t>of</a:t>
            </a:r>
            <a:r>
              <a:rPr lang="en-US" sz="1500" spc="-20" dirty="0">
                <a:effectLst/>
                <a:ea typeface="Tahoma" panose="020B0604030504040204" pitchFamily="34" charset="0"/>
              </a:rPr>
              <a:t> </a:t>
            </a:r>
            <a:r>
              <a:rPr lang="en-US" sz="1500" dirty="0">
                <a:effectLst/>
                <a:ea typeface="Tahoma" panose="020B0604030504040204" pitchFamily="34" charset="0"/>
              </a:rPr>
              <a:t>appropriate</a:t>
            </a:r>
            <a:r>
              <a:rPr lang="en-US" sz="1500" spc="-5" dirty="0">
                <a:effectLst/>
                <a:ea typeface="Tahoma" panose="020B0604030504040204" pitchFamily="34" charset="0"/>
              </a:rPr>
              <a:t> </a:t>
            </a:r>
            <a:r>
              <a:rPr lang="en-US" sz="1500" dirty="0">
                <a:effectLst/>
                <a:ea typeface="Tahoma" panose="020B0604030504040204" pitchFamily="34" charset="0"/>
              </a:rPr>
              <a:t>standards</a:t>
            </a:r>
            <a:r>
              <a:rPr lang="en-US" sz="1500" spc="-20" dirty="0">
                <a:effectLst/>
                <a:ea typeface="Tahoma" panose="020B0604030504040204" pitchFamily="34" charset="0"/>
              </a:rPr>
              <a:t> </a:t>
            </a:r>
            <a:r>
              <a:rPr lang="en-US" sz="1500" dirty="0">
                <a:effectLst/>
                <a:ea typeface="Tahoma" panose="020B0604030504040204" pitchFamily="34" charset="0"/>
              </a:rPr>
              <a:t>or</a:t>
            </a:r>
            <a:r>
              <a:rPr lang="en-US" sz="1500" spc="-10" dirty="0">
                <a:effectLst/>
                <a:ea typeface="Tahoma" panose="020B0604030504040204" pitchFamily="34" charset="0"/>
              </a:rPr>
              <a:t> </a:t>
            </a:r>
            <a:r>
              <a:rPr lang="en-US" sz="1500" dirty="0">
                <a:effectLst/>
                <a:ea typeface="Tahoma" panose="020B0604030504040204" pitchFamily="34" charset="0"/>
              </a:rPr>
              <a:t>inability</a:t>
            </a:r>
            <a:r>
              <a:rPr lang="en-US" sz="1500" spc="-15" dirty="0">
                <a:effectLst/>
                <a:ea typeface="Tahoma" panose="020B0604030504040204" pitchFamily="34" charset="0"/>
              </a:rPr>
              <a:t> </a:t>
            </a:r>
            <a:r>
              <a:rPr lang="en-US" sz="1500" dirty="0">
                <a:effectLst/>
                <a:ea typeface="Tahoma" panose="020B0604030504040204" pitchFamily="34" charset="0"/>
              </a:rPr>
              <a:t>to</a:t>
            </a:r>
            <a:r>
              <a:rPr lang="en-US" sz="1500" spc="-5" dirty="0">
                <a:effectLst/>
                <a:ea typeface="Tahoma" panose="020B0604030504040204" pitchFamily="34" charset="0"/>
              </a:rPr>
              <a:t> </a:t>
            </a:r>
            <a:r>
              <a:rPr lang="en-US" sz="1500" dirty="0">
                <a:effectLst/>
                <a:ea typeface="Tahoma" panose="020B0604030504040204" pitchFamily="34" charset="0"/>
              </a:rPr>
              <a:t>produce samples at the desired MDAs, then justification shall be provided in programmatic quality assurance </a:t>
            </a:r>
            <a:r>
              <a:rPr lang="en-US" sz="1500" spc="-10" dirty="0">
                <a:effectLst/>
                <a:ea typeface="Tahoma" panose="020B0604030504040204" pitchFamily="34" charset="0"/>
              </a:rPr>
              <a:t>documentation</a:t>
            </a:r>
            <a:endParaRPr lang="en-US" sz="1500" dirty="0">
              <a:ea typeface="Tahoma" panose="020B0604030504040204" pitchFamily="34" charset="0"/>
            </a:endParaRPr>
          </a:p>
        </p:txBody>
      </p:sp>
      <p:sp>
        <p:nvSpPr>
          <p:cNvPr id="5" name="Footer Placeholder 4">
            <a:extLst>
              <a:ext uri="{FF2B5EF4-FFF2-40B4-BE49-F238E27FC236}">
                <a16:creationId xmlns:a16="http://schemas.microsoft.com/office/drawing/2014/main" id="{8995294B-5748-19A8-DBF5-8F8AC78FEE31}"/>
              </a:ext>
            </a:extLst>
          </p:cNvPr>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55006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52400"/>
            <a:ext cx="5791200" cy="1219200"/>
          </a:xfrm>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Program Administration &amp; Responsibilities</a:t>
            </a:r>
            <a:endParaRPr lang="en-US" sz="2200" dirty="0"/>
          </a:p>
        </p:txBody>
      </p:sp>
      <p:sp>
        <p:nvSpPr>
          <p:cNvPr id="3" name="Content Placeholder 2"/>
          <p:cNvSpPr>
            <a:spLocks noGrp="1"/>
          </p:cNvSpPr>
          <p:nvPr>
            <p:ph idx="1"/>
          </p:nvPr>
        </p:nvSpPr>
        <p:spPr>
          <a:xfrm>
            <a:off x="457200" y="1600200"/>
            <a:ext cx="8229600" cy="4800600"/>
          </a:xfrm>
        </p:spPr>
        <p:txBody>
          <a:bodyPr/>
          <a:lstStyle/>
          <a:p>
            <a:r>
              <a:rPr lang="en-US" dirty="0">
                <a:latin typeface="Arial" panose="020B0604020202020204" pitchFamily="34" charset="0"/>
                <a:cs typeface="Arial" panose="020B0604020202020204" pitchFamily="34" charset="0"/>
              </a:rPr>
              <a:t>Senior Technical Manager (STM) (§3.2)</a:t>
            </a:r>
            <a:endParaRPr lang="en-US" dirty="0">
              <a:solidFill>
                <a:srgbClr val="FF0000"/>
              </a:solidFill>
              <a:latin typeface="Arial" panose="020B0604020202020204" pitchFamily="34" charset="0"/>
              <a:cs typeface="Arial" panose="020B0604020202020204" pitchFamily="34" charset="0"/>
            </a:endParaRPr>
          </a:p>
          <a:p>
            <a:pPr marL="685800" lvl="1" indent="-228600"/>
            <a:r>
              <a:rPr lang="en-US" dirty="0">
                <a:latin typeface="Arial" panose="020B0604020202020204" pitchFamily="34" charset="0"/>
                <a:cs typeface="Arial" panose="020B0604020202020204" pitchFamily="34" charset="0"/>
              </a:rPr>
              <a:t>Coordinates the accreditation process</a:t>
            </a:r>
          </a:p>
          <a:p>
            <a:pPr marL="685800" lvl="1" indent="-228600"/>
            <a:r>
              <a:rPr lang="en-US" dirty="0">
                <a:latin typeface="Arial" panose="020B0604020202020204" pitchFamily="34" charset="0"/>
                <a:cs typeface="Arial" panose="020B0604020202020204" pitchFamily="34" charset="0"/>
              </a:rPr>
              <a:t>Manages the performance testing program</a:t>
            </a:r>
          </a:p>
          <a:p>
            <a:pPr marL="685800" lvl="1" indent="-228600"/>
            <a:r>
              <a:rPr lang="en-US" dirty="0">
                <a:latin typeface="Arial" panose="020B0604020202020204" pitchFamily="34" charset="0"/>
                <a:cs typeface="Arial" panose="020B0604020202020204" pitchFamily="34" charset="0"/>
              </a:rPr>
              <a:t>Maintains schedules for receipt of applications, performance testing and on-site assessments</a:t>
            </a:r>
          </a:p>
          <a:p>
            <a:pPr marL="685800" lvl="1" indent="-228600"/>
            <a:r>
              <a:rPr lang="en-US" dirty="0">
                <a:latin typeface="Arial" panose="020B0604020202020204" pitchFamily="34" charset="0"/>
                <a:cs typeface="Arial" panose="020B0604020202020204" pitchFamily="34" charset="0"/>
              </a:rPr>
              <a:t>Ensures continued training of assessors</a:t>
            </a:r>
          </a:p>
          <a:p>
            <a:pPr marL="685800" lvl="1" indent="-228600"/>
            <a:r>
              <a:rPr lang="en-US" dirty="0">
                <a:latin typeface="Arial" panose="020B0604020202020204" pitchFamily="34" charset="0"/>
                <a:cs typeface="Arial" panose="020B0604020202020204" pitchFamily="34" charset="0"/>
              </a:rPr>
              <a:t>Makes recommendations on requests for amendments, technical equivalency, or accreditations to the DOELAP Administrator</a:t>
            </a:r>
          </a:p>
          <a:p>
            <a:pPr marL="685800" lvl="1" indent="-228600"/>
            <a:r>
              <a:rPr lang="en-US" dirty="0">
                <a:latin typeface="Arial" panose="020B0604020202020204" pitchFamily="34" charset="0"/>
                <a:cs typeface="Arial" panose="020B0604020202020204" pitchFamily="34" charset="0"/>
              </a:rPr>
              <a:t>Makes recommendations to the OSB and DOELAP Administrator regarding accreditation applications, performance testing, on-site assessments, technical equivalencies, or other DOELAP issues</a:t>
            </a:r>
          </a:p>
          <a:p>
            <a:pPr marL="685800" lvl="1" indent="-228600"/>
            <a:r>
              <a:rPr lang="en-US" dirty="0">
                <a:latin typeface="Arial" panose="020B0604020202020204" pitchFamily="34" charset="0"/>
                <a:cs typeface="Arial" panose="020B0604020202020204" pitchFamily="34" charset="0"/>
              </a:rPr>
              <a:t>Maintains records that support accreditation of dosimetry and radiobioassay programs</a:t>
            </a: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197774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Program Administration &amp; Responsibilities</a:t>
            </a:r>
            <a:endParaRPr lang="en-US" sz="2200" dirty="0"/>
          </a:p>
        </p:txBody>
      </p:sp>
      <p:sp>
        <p:nvSpPr>
          <p:cNvPr id="3" name="Content Placeholder 2"/>
          <p:cNvSpPr>
            <a:spLocks noGrp="1"/>
          </p:cNvSpPr>
          <p:nvPr>
            <p:ph idx="1"/>
          </p:nvPr>
        </p:nvSpPr>
        <p:spPr>
          <a:xfrm>
            <a:off x="457200" y="1600200"/>
            <a:ext cx="8229600" cy="4800600"/>
          </a:xfrm>
        </p:spPr>
        <p:txBody>
          <a:bodyPr/>
          <a:lstStyle/>
          <a:p>
            <a:r>
              <a:rPr lang="en-US" dirty="0">
                <a:latin typeface="Arial" panose="020B0604020202020204" pitchFamily="34" charset="0"/>
                <a:cs typeface="Arial" panose="020B0604020202020204" pitchFamily="34" charset="0"/>
              </a:rPr>
              <a:t>Oversight Board (OSB) (§3.3)</a:t>
            </a:r>
            <a:endParaRPr lang="en-US" dirty="0">
              <a:solidFill>
                <a:srgbClr val="FF0000"/>
              </a:solidFill>
              <a:latin typeface="Arial" panose="020B0604020202020204" pitchFamily="34" charset="0"/>
              <a:cs typeface="Arial" panose="020B0604020202020204" pitchFamily="34" charset="0"/>
            </a:endParaRPr>
          </a:p>
          <a:p>
            <a:pPr marL="630238" lvl="1" indent="-228600"/>
            <a:r>
              <a:rPr lang="en-US" dirty="0">
                <a:latin typeface="Arial" panose="020B0604020202020204" pitchFamily="34" charset="0"/>
                <a:cs typeface="Arial" panose="020B0604020202020204" pitchFamily="34" charset="0"/>
              </a:rPr>
              <a:t>Appointed by the DOELAP Administrator</a:t>
            </a:r>
          </a:p>
          <a:p>
            <a:pPr marL="630238" lvl="1" indent="-228600"/>
            <a:r>
              <a:rPr lang="en-US" dirty="0">
                <a:latin typeface="Arial" panose="020B0604020202020204" pitchFamily="34" charset="0"/>
                <a:cs typeface="Arial" panose="020B0604020202020204" pitchFamily="34" charset="0"/>
              </a:rPr>
              <a:t>Have extensive knowledge and experience in implementing DOELAP-accredited external dosimetry and radiobioassay programs</a:t>
            </a:r>
          </a:p>
          <a:p>
            <a:pPr marL="630238" lvl="1" indent="-228600"/>
            <a:r>
              <a:rPr lang="en-US" dirty="0">
                <a:latin typeface="Arial" panose="020B0604020202020204" pitchFamily="34" charset="0"/>
                <a:cs typeface="Arial" panose="020B0604020202020204" pitchFamily="34" charset="0"/>
              </a:rPr>
              <a:t>Each serve a five-year term</a:t>
            </a:r>
          </a:p>
          <a:p>
            <a:pPr marL="630238" lvl="1" indent="-228600"/>
            <a:r>
              <a:rPr lang="en-US" dirty="0">
                <a:latin typeface="Arial" panose="020B0604020202020204" pitchFamily="34" charset="0"/>
                <a:cs typeface="Arial" panose="020B0604020202020204" pitchFamily="34" charset="0"/>
              </a:rPr>
              <a:t>May serve one or more successive terms</a:t>
            </a:r>
          </a:p>
          <a:p>
            <a:pPr marL="290513" indent="-228600"/>
            <a:r>
              <a:rPr lang="en-US" dirty="0">
                <a:latin typeface="Arial" panose="020B0604020202020204" pitchFamily="34" charset="0"/>
                <a:cs typeface="Arial" panose="020B0604020202020204" pitchFamily="34" charset="0"/>
              </a:rPr>
              <a:t>OSB Charter (Appendix B)</a:t>
            </a:r>
          </a:p>
          <a:p>
            <a:pPr marL="630238" lvl="1" indent="-228600"/>
            <a:r>
              <a:rPr lang="en-US" dirty="0">
                <a:latin typeface="Arial" panose="020B0604020202020204" pitchFamily="34" charset="0"/>
                <a:cs typeface="Arial" panose="020B0604020202020204" pitchFamily="34" charset="0"/>
              </a:rPr>
              <a:t>Advise the DOELAP Administrator regarding dosimetry or radiobioassay issues</a:t>
            </a:r>
          </a:p>
          <a:p>
            <a:pPr marL="630238" lvl="1" indent="-228600"/>
            <a:r>
              <a:rPr lang="en-US" dirty="0">
                <a:latin typeface="Arial" panose="020B0604020202020204" pitchFamily="34" charset="0"/>
                <a:cs typeface="Arial" panose="020B0604020202020204" pitchFamily="34" charset="0"/>
              </a:rPr>
              <a:t>Support the DOELAP Administrator to ensure technical quality and consistency of DOELAP technical standards and on-site assessments</a:t>
            </a:r>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3360073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Program Administration &amp; Responsibilities</a:t>
            </a:r>
            <a:endParaRPr lang="en-US" sz="2200" dirty="0"/>
          </a:p>
        </p:txBody>
      </p:sp>
      <p:sp>
        <p:nvSpPr>
          <p:cNvPr id="3" name="Content Placeholder 2"/>
          <p:cNvSpPr>
            <a:spLocks noGrp="1"/>
          </p:cNvSpPr>
          <p:nvPr>
            <p:ph idx="1"/>
          </p:nvPr>
        </p:nvSpPr>
        <p:spPr>
          <a:xfrm>
            <a:off x="457200" y="1600200"/>
            <a:ext cx="8382000" cy="4800600"/>
          </a:xfrm>
        </p:spPr>
        <p:txBody>
          <a:bodyPr/>
          <a:lstStyle/>
          <a:p>
            <a:r>
              <a:rPr lang="en-US" dirty="0">
                <a:latin typeface="Arial" panose="020B0604020202020204" pitchFamily="34" charset="0"/>
                <a:cs typeface="Arial" panose="020B0604020202020204" pitchFamily="34" charset="0"/>
              </a:rPr>
              <a:t>Assessors (§3.4)</a:t>
            </a:r>
          </a:p>
          <a:p>
            <a:pPr lvl="1"/>
            <a:r>
              <a:rPr lang="en-US" dirty="0">
                <a:latin typeface="Arial" panose="020B0604020202020204" pitchFamily="34" charset="0"/>
                <a:cs typeface="Arial" panose="020B0604020202020204" pitchFamily="34" charset="0"/>
              </a:rPr>
              <a:t>Recognized by DOELAP as a technical expert</a:t>
            </a:r>
          </a:p>
          <a:p>
            <a:pPr lvl="1"/>
            <a:r>
              <a:rPr lang="en-US" dirty="0">
                <a:latin typeface="Arial" panose="020B0604020202020204" pitchFamily="34" charset="0"/>
                <a:cs typeface="Arial" panose="020B0604020202020204" pitchFamily="34" charset="0"/>
              </a:rPr>
              <a:t>Trained by DOELAP to perform assessments</a:t>
            </a:r>
          </a:p>
          <a:p>
            <a:pPr lvl="1"/>
            <a:r>
              <a:rPr lang="en-US" dirty="0">
                <a:latin typeface="Arial" panose="020B0604020202020204" pitchFamily="34" charset="0"/>
                <a:cs typeface="Arial" panose="020B0604020202020204" pitchFamily="34" charset="0"/>
              </a:rPr>
              <a:t>Conduct on-site assessments</a:t>
            </a:r>
          </a:p>
          <a:p>
            <a:pPr lvl="1"/>
            <a:r>
              <a:rPr lang="en-US" dirty="0">
                <a:latin typeface="Arial" panose="020B0604020202020204" pitchFamily="34" charset="0"/>
                <a:cs typeface="Arial" panose="020B0604020202020204" pitchFamily="34" charset="0"/>
              </a:rPr>
              <a:t>Maintain assessor status by completing DOELAP-sponsored assessor training and participate in at least one on-site assessment every 3 years</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DOE Field Element Managers (§3.5)</a:t>
            </a:r>
            <a:r>
              <a:rPr lang="en-US" dirty="0">
                <a:solidFill>
                  <a:srgbClr val="FF0000"/>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Ensure programs under their management receive and maintain DOELAP accreditation or </a:t>
            </a:r>
          </a:p>
          <a:p>
            <a:pPr lvl="1"/>
            <a:r>
              <a:rPr lang="en-US" dirty="0">
                <a:latin typeface="Arial" panose="020B0604020202020204" pitchFamily="34" charset="0"/>
                <a:cs typeface="Arial" panose="020B0604020202020204" pitchFamily="34" charset="0"/>
              </a:rPr>
              <a:t>Receive exception from accreditation in accordance with 10 CFR Part 835</a:t>
            </a:r>
          </a:p>
          <a:p>
            <a:pPr lvl="1"/>
            <a:r>
              <a:rPr lang="en-US" dirty="0">
                <a:latin typeface="Arial" panose="020B0604020202020204" pitchFamily="34" charset="0"/>
                <a:cs typeface="Arial" panose="020B0604020202020204" pitchFamily="34" charset="0"/>
              </a:rPr>
              <a:t>Refers to the DOE employee responsible for oversight of the accredited program, NOT the DOE Site Office manager</a:t>
            </a:r>
          </a:p>
          <a:p>
            <a:pPr marL="0"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1914166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Program Administration &amp; Responsibilities</a:t>
            </a:r>
            <a:endParaRPr lang="en-US" sz="2200" dirty="0"/>
          </a:p>
        </p:txBody>
      </p:sp>
      <p:sp>
        <p:nvSpPr>
          <p:cNvPr id="3" name="Content Placeholder 2"/>
          <p:cNvSpPr>
            <a:spLocks noGrp="1"/>
          </p:cNvSpPr>
          <p:nvPr>
            <p:ph idx="1"/>
          </p:nvPr>
        </p:nvSpPr>
        <p:spPr/>
        <p:txBody>
          <a:bodyPr/>
          <a:lstStyle/>
          <a:p>
            <a:r>
              <a:rPr lang="en-US" dirty="0"/>
              <a:t>DOELAP Authorized Program Representative</a:t>
            </a:r>
          </a:p>
          <a:p>
            <a:pPr lvl="1"/>
            <a:r>
              <a:rPr lang="en-US" dirty="0"/>
              <a:t>New addition</a:t>
            </a:r>
          </a:p>
          <a:p>
            <a:pPr lvl="1"/>
            <a:r>
              <a:rPr lang="en-US" dirty="0"/>
              <a:t>Manager who authorizes documents and commits organization resources</a:t>
            </a:r>
          </a:p>
          <a:p>
            <a:pPr lvl="1"/>
            <a:r>
              <a:rPr lang="en-US" dirty="0"/>
              <a:t>Ensures field element receives information to fulfill responsibilities</a:t>
            </a:r>
          </a:p>
          <a:p>
            <a:r>
              <a:rPr lang="en-US" dirty="0"/>
              <a:t>Performance Testing Laboratory </a:t>
            </a:r>
            <a:r>
              <a:rPr lang="en-US" dirty="0">
                <a:latin typeface="Arial" panose="020B0604020202020204" pitchFamily="34" charset="0"/>
                <a:cs typeface="Arial" panose="020B0604020202020204" pitchFamily="34" charset="0"/>
              </a:rPr>
              <a:t>(§3.7)</a:t>
            </a:r>
            <a:endParaRPr lang="en-US" dirty="0"/>
          </a:p>
          <a:p>
            <a:pPr marL="576263" lvl="1" indent="-228600"/>
            <a:r>
              <a:rPr lang="en-US" dirty="0"/>
              <a:t>Radiological and Environmental Sciences Laboratory</a:t>
            </a:r>
          </a:p>
          <a:p>
            <a:pPr marL="576263" lvl="1" indent="-228600"/>
            <a:r>
              <a:rPr lang="en-US" dirty="0"/>
              <a:t>Authorized to conduct performance testing for DOELAP</a:t>
            </a:r>
          </a:p>
          <a:p>
            <a:pPr marL="576263" lvl="1" indent="-228600"/>
            <a:r>
              <a:rPr lang="en-US" dirty="0"/>
              <a:t>ANSI/HPS N13.30, </a:t>
            </a:r>
            <a:r>
              <a:rPr lang="en-US" i="1" dirty="0"/>
              <a:t>Performance Criteria for Radiobioassay</a:t>
            </a:r>
          </a:p>
          <a:p>
            <a:pPr marL="576263" lvl="1" indent="-228600"/>
            <a:r>
              <a:rPr lang="en-US" dirty="0"/>
              <a:t>ANSI/HPS N13.11, </a:t>
            </a:r>
            <a:r>
              <a:rPr lang="en-US" i="1" dirty="0"/>
              <a:t>American National Standard for Dosimetry – Personnel Dosimetry Performance – Criteria for Testing</a:t>
            </a:r>
          </a:p>
          <a:p>
            <a:pPr marL="576263" lvl="1" indent="-228600"/>
            <a:r>
              <a:rPr lang="en-US" dirty="0"/>
              <a:t>ANSI/HPS N13.32, </a:t>
            </a:r>
            <a:r>
              <a:rPr lang="en-US" i="1" dirty="0"/>
              <a:t>Performance Testing for Extremity Dosimeters</a:t>
            </a:r>
          </a:p>
          <a:p>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4042795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Definitions Common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to Both DOE Standards</a:t>
            </a:r>
            <a:endParaRPr lang="en-US" sz="2200" dirty="0"/>
          </a:p>
        </p:txBody>
      </p:sp>
      <p:sp>
        <p:nvSpPr>
          <p:cNvPr id="3" name="Content Placeholder 2"/>
          <p:cNvSpPr>
            <a:spLocks noGrp="1"/>
          </p:cNvSpPr>
          <p:nvPr>
            <p:ph idx="1"/>
          </p:nvPr>
        </p:nvSpPr>
        <p:spPr/>
        <p:txBody>
          <a:bodyPr/>
          <a:lstStyle/>
          <a:p>
            <a:endParaRPr lang="en-US" dirty="0"/>
          </a:p>
          <a:p>
            <a:r>
              <a:rPr lang="en-US" dirty="0"/>
              <a:t>Shall – used to denote </a:t>
            </a:r>
            <a:r>
              <a:rPr lang="en-US" u="sng" dirty="0"/>
              <a:t>a required action that is to be performed</a:t>
            </a:r>
          </a:p>
          <a:p>
            <a:pPr marL="0" indent="0">
              <a:buNone/>
            </a:pPr>
            <a:endParaRPr lang="en-US" dirty="0"/>
          </a:p>
          <a:p>
            <a:pPr>
              <a:tabLst>
                <a:tab pos="1312863" algn="l"/>
              </a:tabLst>
            </a:pPr>
            <a:r>
              <a:rPr lang="en-US" dirty="0"/>
              <a:t>Should – used to denote an action that is </a:t>
            </a:r>
            <a:r>
              <a:rPr lang="en-US" u="sng" dirty="0"/>
              <a:t>expected to be performed </a:t>
            </a:r>
            <a:r>
              <a:rPr lang="en-US" dirty="0"/>
              <a:t>	unless documentation is provided validating technical 	equivalence</a:t>
            </a:r>
          </a:p>
          <a:p>
            <a:pPr marL="0"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r>
              <a:rPr lang="en-US" dirty="0"/>
              <a:t>                                                                                                                                                                                                                                                                                                                                                                                                                                                                                                                                                                                                                                                                       </a:t>
            </a:r>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3527422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DOE-STD-1111-20XX</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Application for Accreditation (§4.1)</a:t>
            </a:r>
            <a:endParaRPr lang="en-US" sz="2200" dirty="0"/>
          </a:p>
        </p:txBody>
      </p:sp>
      <p:sp>
        <p:nvSpPr>
          <p:cNvPr id="3" name="Content Placeholder 2"/>
          <p:cNvSpPr>
            <a:spLocks noGrp="1"/>
          </p:cNvSpPr>
          <p:nvPr>
            <p:ph idx="1"/>
          </p:nvPr>
        </p:nvSpPr>
        <p:spPr>
          <a:xfrm>
            <a:off x="152400" y="1600200"/>
            <a:ext cx="8915400" cy="5010150"/>
          </a:xfrm>
        </p:spPr>
        <p:txBody>
          <a:bodyPr/>
          <a:lstStyle/>
          <a:p>
            <a:r>
              <a:rPr lang="en-US" sz="1600" dirty="0">
                <a:latin typeface="Arial" panose="020B0604020202020204" pitchFamily="34" charset="0"/>
                <a:cs typeface="Arial" panose="020B0604020202020204" pitchFamily="34" charset="0"/>
              </a:rPr>
              <a:t>Completed application shall be routed through the cognizant DOE field element manager for approval and submitted to the STM.  The application shall contain the following:</a:t>
            </a:r>
          </a:p>
          <a:p>
            <a:pPr marL="512763" lvl="1" indent="-228600"/>
            <a:r>
              <a:rPr lang="en-US" sz="1480" dirty="0">
                <a:latin typeface="Arial" panose="020B0604020202020204" pitchFamily="34" charset="0"/>
                <a:cs typeface="Arial" panose="020B0604020202020204" pitchFamily="34" charset="0"/>
              </a:rPr>
              <a:t>The identification of the authorized program representative who authenticates the submitted information and is authorized to commit the organization’s resources to secure and maintain accreditation</a:t>
            </a:r>
          </a:p>
          <a:p>
            <a:pPr marL="512763" lvl="1" indent="-228600"/>
            <a:r>
              <a:rPr lang="en-US" sz="1480" dirty="0">
                <a:latin typeface="Arial" panose="020B0604020202020204" pitchFamily="34" charset="0"/>
                <a:cs typeface="Arial" panose="020B0604020202020204" pitchFamily="34" charset="0"/>
              </a:rPr>
              <a:t>The identification of an individual to be the point of contact for communications and activities with DOELAP</a:t>
            </a:r>
          </a:p>
          <a:p>
            <a:pPr marL="512763" lvl="1" indent="-228600"/>
            <a:r>
              <a:rPr lang="en-US" sz="1480" dirty="0">
                <a:latin typeface="Arial" panose="020B0604020202020204" pitchFamily="34" charset="0"/>
                <a:cs typeface="Arial" panose="020B0604020202020204" pitchFamily="34" charset="0"/>
              </a:rPr>
              <a:t>The requested categories for which accreditation is sought  </a:t>
            </a:r>
          </a:p>
          <a:p>
            <a:pPr marL="512763" lvl="1" indent="-228600"/>
            <a:r>
              <a:rPr lang="en-US" sz="1480" dirty="0">
                <a:latin typeface="Arial" panose="020B0604020202020204" pitchFamily="34" charset="0"/>
                <a:cs typeface="Arial" panose="020B0604020202020204" pitchFamily="34" charset="0"/>
              </a:rPr>
              <a:t>A description of each processing system or program employed including specific instrumentation, apparatus, and protocols used   </a:t>
            </a:r>
          </a:p>
          <a:p>
            <a:pPr marL="512763" lvl="1" indent="-228600"/>
            <a:r>
              <a:rPr lang="en-US" sz="1480" dirty="0">
                <a:latin typeface="Arial" panose="020B0604020202020204" pitchFamily="34" charset="0"/>
                <a:cs typeface="Arial" panose="020B0604020202020204" pitchFamily="34" charset="0"/>
              </a:rPr>
              <a:t>The applicable quality assurance documentation and other supporting documentation as requested by the DOELAP STM  </a:t>
            </a:r>
            <a:endParaRPr lang="en-US" sz="1400" dirty="0">
              <a:solidFill>
                <a:srgbClr val="FF0000"/>
              </a:solidFill>
              <a:latin typeface="Arial" panose="020B0604020202020204" pitchFamily="34" charset="0"/>
              <a:cs typeface="Arial" panose="020B0604020202020204" pitchFamily="34" charset="0"/>
            </a:endParaRPr>
          </a:p>
          <a:p>
            <a:r>
              <a:rPr lang="en-US" sz="1580" dirty="0">
                <a:latin typeface="Arial" panose="020B0604020202020204" pitchFamily="34" charset="0"/>
                <a:cs typeface="Arial" panose="020B0604020202020204" pitchFamily="34" charset="0"/>
              </a:rPr>
              <a:t>Along with the application, programs seeking initial accreditation shall also submit a detailed self-assessment of their program using the applicable DOELAP requirements </a:t>
            </a:r>
            <a:endParaRPr lang="en-US" sz="1400" dirty="0">
              <a:solidFill>
                <a:srgbClr val="FF0000"/>
              </a:solidFill>
              <a:latin typeface="Arial" panose="020B0604020202020204" pitchFamily="34" charset="0"/>
              <a:cs typeface="Arial" panose="020B0604020202020204" pitchFamily="34" charset="0"/>
            </a:endParaRPr>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2500097135"/>
      </p:ext>
    </p:extLst>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OE NE Large">
  <a:themeElements>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OE NE Large">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OE NE Larg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OE NE Larg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OE NE Larg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OE NE Larg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OE NE Larg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OE NE Larg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OE NE Larg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OE NE Larg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OE NE Larg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OE NE Larg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OE NE Larg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Pixel</Template>
  <TotalTime>9660</TotalTime>
  <Words>3940</Words>
  <Application>Microsoft Office PowerPoint</Application>
  <PresentationFormat>On-screen Show (4:3)</PresentationFormat>
  <Paragraphs>376</Paragraphs>
  <Slides>38</Slides>
  <Notes>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38</vt:i4>
      </vt:variant>
    </vt:vector>
  </HeadingPairs>
  <TitlesOfParts>
    <vt:vector size="47" baseType="lpstr">
      <vt:lpstr>Arial</vt:lpstr>
      <vt:lpstr>Arial Black</vt:lpstr>
      <vt:lpstr>Calibri</vt:lpstr>
      <vt:lpstr>Symbol</vt:lpstr>
      <vt:lpstr>Tahoma</vt:lpstr>
      <vt:lpstr>Times New Roman</vt:lpstr>
      <vt:lpstr>Wingdings</vt:lpstr>
      <vt:lpstr>Pixel</vt:lpstr>
      <vt:lpstr>DOE NE Large</vt:lpstr>
      <vt:lpstr>  DOELAP Assessor Training  Overview of  DOE-STD-1111 &amp; DOE-STD-1112 </vt:lpstr>
      <vt:lpstr>DOE-STD-1111-20XX</vt:lpstr>
      <vt:lpstr>DOE-STD-1111-20XX Program Administration &amp; Responsibilities</vt:lpstr>
      <vt:lpstr>DOE-STD-1111-20XX Program Administration &amp; Responsibilities</vt:lpstr>
      <vt:lpstr>DOE-STD-1111-20XX Program Administration &amp; Responsibilities</vt:lpstr>
      <vt:lpstr>DOE-STD-1111-20XX Program Administration &amp; Responsibilities</vt:lpstr>
      <vt:lpstr>DOE-STD-1111-20XX Program Administration &amp; Responsibilities</vt:lpstr>
      <vt:lpstr>Definitions Common  to Both DOE Standards</vt:lpstr>
      <vt:lpstr>DOE-STD-1111-20XX Application for Accreditation (§4.1)</vt:lpstr>
      <vt:lpstr>DOE-STD-1112-2019 Performance Testing (§3.2)</vt:lpstr>
      <vt:lpstr>DOE-STD-1112-2019 Performance Testing (§3.2) continued</vt:lpstr>
      <vt:lpstr>DOE-STD-1111-20XX On-Site Assessment (§4.3)</vt:lpstr>
      <vt:lpstr>DOE-STD-1111-20XX On-Site Assessment (§4.3) continued</vt:lpstr>
      <vt:lpstr>DOE-STD-1111-20XX On-Site Assessment (§4.4)</vt:lpstr>
      <vt:lpstr>DOE-STD-1111-20XX On-Site Assessment (§4.4) continued</vt:lpstr>
      <vt:lpstr>DOE-STD-1111-20XX Corrective Action Plan (§4.5)</vt:lpstr>
      <vt:lpstr>DOE-STD-1111-20XX Monitoring Visits  (§4.6)</vt:lpstr>
      <vt:lpstr>DOE-STD-1111-20XX Partial Accreditation (§5.3)</vt:lpstr>
      <vt:lpstr>DOE-STD-1111-20XX Modifications to Accredited Program (§5.4)</vt:lpstr>
      <vt:lpstr>DOE-STD-1111-20XX Notification to the STM (§5.4.1)</vt:lpstr>
      <vt:lpstr>DOE-STD-1111-20XX Technical Equivalence (§5.4.2)</vt:lpstr>
      <vt:lpstr>DOE-STD-1111-20XX Technical Equivalence (§5.4.2) continued</vt:lpstr>
      <vt:lpstr>DOE-STD-1111-20XX Amendment (§5.5)</vt:lpstr>
      <vt:lpstr>DOE-STD-1111-20XX Appeals (§5.6)</vt:lpstr>
      <vt:lpstr>DOE-STD-1111-20XX Accreditations in Good Standing (§5.7)</vt:lpstr>
      <vt:lpstr>DOE-STD-1111-20XX Correspondence (§6)</vt:lpstr>
      <vt:lpstr>DOE-STD-1111-20XX  Vendor Qualification (§7.1)</vt:lpstr>
      <vt:lpstr>DOE-STD-1111-20XX Programs Using Commercial Vendors (§7.2)</vt:lpstr>
      <vt:lpstr>DOE-STD-1112-2019</vt:lpstr>
      <vt:lpstr>DOE-STD-1112-2019</vt:lpstr>
      <vt:lpstr>DOE-STD-1112-2019</vt:lpstr>
      <vt:lpstr>DOE-STD-1112-2019</vt:lpstr>
      <vt:lpstr>DOE-STD-1112-2019</vt:lpstr>
      <vt:lpstr>DOE-STD-1112-2019</vt:lpstr>
      <vt:lpstr>DOE-STD-1112-2019</vt:lpstr>
      <vt:lpstr>DOE-STD-1112-2019</vt:lpstr>
      <vt:lpstr>DOE-STD-1112-2019 Appendix B PROGRAMS THAT USE SERVICE PROVIDERS</vt:lpstr>
      <vt:lpstr>DOE-STD-1112-2019 Appendix C Minimum Detectible Amount (MDA) and Decision Level (LC) Testing</vt:lpstr>
    </vt:vector>
  </TitlesOfParts>
  <Company>DOEID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DOELAP Assessor Training Session 2 – Process</dc:title>
  <dc:creator>Guy Backstrom</dc:creator>
  <cp:lastModifiedBy>Bohrer, Steven E</cp:lastModifiedBy>
  <cp:revision>578</cp:revision>
  <cp:lastPrinted>2015-10-02T17:35:39Z</cp:lastPrinted>
  <dcterms:created xsi:type="dcterms:W3CDTF">2002-08-06T16:42:03Z</dcterms:created>
  <dcterms:modified xsi:type="dcterms:W3CDTF">2024-09-05T21:16:41Z</dcterms:modified>
</cp:coreProperties>
</file>